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95" r:id="rId21"/>
    <p:sldId id="296" r:id="rId22"/>
    <p:sldId id="297" r:id="rId23"/>
    <p:sldId id="298" r:id="rId24"/>
    <p:sldId id="278" r:id="rId25"/>
    <p:sldId id="279" r:id="rId26"/>
    <p:sldId id="280" r:id="rId27"/>
    <p:sldId id="281" r:id="rId28"/>
    <p:sldId id="299" r:id="rId29"/>
    <p:sldId id="300" r:id="rId30"/>
    <p:sldId id="301" r:id="rId31"/>
    <p:sldId id="302" r:id="rId32"/>
    <p:sldId id="294" r:id="rId3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1531" rtl="0" fontAlgn="auto" latinLnBrk="0" hangingPunct="0">
      <a:lnSpc>
        <a:spcPct val="100000"/>
      </a:lnSpc>
      <a:spcBef>
        <a:spcPts val="4200"/>
      </a:spcBef>
      <a:spcAft>
        <a:spcPts val="0"/>
      </a:spcAft>
      <a:buClrTx/>
      <a:buSzTx/>
      <a:buFontTx/>
      <a:buNone/>
      <a:tabLst/>
      <a:defRPr kumimoji="0"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defRPr>
    </a:lvl1pPr>
    <a:lvl2pPr marL="0" marR="0" indent="228600" algn="l" defTabSz="821531" rtl="0" fontAlgn="auto" latinLnBrk="0" hangingPunct="0">
      <a:lnSpc>
        <a:spcPct val="100000"/>
      </a:lnSpc>
      <a:spcBef>
        <a:spcPts val="4200"/>
      </a:spcBef>
      <a:spcAft>
        <a:spcPts val="0"/>
      </a:spcAft>
      <a:buClrTx/>
      <a:buSzTx/>
      <a:buFontTx/>
      <a:buNone/>
      <a:tabLst/>
      <a:defRPr kumimoji="0"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defRPr>
    </a:lvl2pPr>
    <a:lvl3pPr marL="0" marR="0" indent="457200" algn="l" defTabSz="821531" rtl="0" fontAlgn="auto" latinLnBrk="0" hangingPunct="0">
      <a:lnSpc>
        <a:spcPct val="100000"/>
      </a:lnSpc>
      <a:spcBef>
        <a:spcPts val="4200"/>
      </a:spcBef>
      <a:spcAft>
        <a:spcPts val="0"/>
      </a:spcAft>
      <a:buClrTx/>
      <a:buSzTx/>
      <a:buFontTx/>
      <a:buNone/>
      <a:tabLst/>
      <a:defRPr kumimoji="0"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defRPr>
    </a:lvl3pPr>
    <a:lvl4pPr marL="0" marR="0" indent="685800" algn="l" defTabSz="821531" rtl="0" fontAlgn="auto" latinLnBrk="0" hangingPunct="0">
      <a:lnSpc>
        <a:spcPct val="100000"/>
      </a:lnSpc>
      <a:spcBef>
        <a:spcPts val="4200"/>
      </a:spcBef>
      <a:spcAft>
        <a:spcPts val="0"/>
      </a:spcAft>
      <a:buClrTx/>
      <a:buSzTx/>
      <a:buFontTx/>
      <a:buNone/>
      <a:tabLst/>
      <a:defRPr kumimoji="0"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defRPr>
    </a:lvl4pPr>
    <a:lvl5pPr marL="0" marR="0" indent="914400" algn="l" defTabSz="821531" rtl="0" fontAlgn="auto" latinLnBrk="0" hangingPunct="0">
      <a:lnSpc>
        <a:spcPct val="100000"/>
      </a:lnSpc>
      <a:spcBef>
        <a:spcPts val="4200"/>
      </a:spcBef>
      <a:spcAft>
        <a:spcPts val="0"/>
      </a:spcAft>
      <a:buClrTx/>
      <a:buSzTx/>
      <a:buFontTx/>
      <a:buNone/>
      <a:tabLst/>
      <a:defRPr kumimoji="0"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defRPr>
    </a:lvl5pPr>
    <a:lvl6pPr marL="0" marR="0" indent="1143000" algn="l" defTabSz="821531" rtl="0" fontAlgn="auto" latinLnBrk="0" hangingPunct="0">
      <a:lnSpc>
        <a:spcPct val="100000"/>
      </a:lnSpc>
      <a:spcBef>
        <a:spcPts val="4200"/>
      </a:spcBef>
      <a:spcAft>
        <a:spcPts val="0"/>
      </a:spcAft>
      <a:buClrTx/>
      <a:buSzTx/>
      <a:buFontTx/>
      <a:buNone/>
      <a:tabLst/>
      <a:defRPr kumimoji="0"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defRPr>
    </a:lvl6pPr>
    <a:lvl7pPr marL="0" marR="0" indent="1371600" algn="l" defTabSz="821531" rtl="0" fontAlgn="auto" latinLnBrk="0" hangingPunct="0">
      <a:lnSpc>
        <a:spcPct val="100000"/>
      </a:lnSpc>
      <a:spcBef>
        <a:spcPts val="4200"/>
      </a:spcBef>
      <a:spcAft>
        <a:spcPts val="0"/>
      </a:spcAft>
      <a:buClrTx/>
      <a:buSzTx/>
      <a:buFontTx/>
      <a:buNone/>
      <a:tabLst/>
      <a:defRPr kumimoji="0"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defRPr>
    </a:lvl7pPr>
    <a:lvl8pPr marL="0" marR="0" indent="1600200" algn="l" defTabSz="821531" rtl="0" fontAlgn="auto" latinLnBrk="0" hangingPunct="0">
      <a:lnSpc>
        <a:spcPct val="100000"/>
      </a:lnSpc>
      <a:spcBef>
        <a:spcPts val="4200"/>
      </a:spcBef>
      <a:spcAft>
        <a:spcPts val="0"/>
      </a:spcAft>
      <a:buClrTx/>
      <a:buSzTx/>
      <a:buFontTx/>
      <a:buNone/>
      <a:tabLst/>
      <a:defRPr kumimoji="0"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defRPr>
    </a:lvl8pPr>
    <a:lvl9pPr marL="0" marR="0" indent="1828800" algn="l" defTabSz="821531" rtl="0" fontAlgn="auto" latinLnBrk="0" hangingPunct="0">
      <a:lnSpc>
        <a:spcPct val="100000"/>
      </a:lnSpc>
      <a:spcBef>
        <a:spcPts val="4200"/>
      </a:spcBef>
      <a:spcAft>
        <a:spcPts val="0"/>
      </a:spcAft>
      <a:buClrTx/>
      <a:buSzTx/>
      <a:buFontTx/>
      <a:buNone/>
      <a:tabLst/>
      <a:defRPr kumimoji="0"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19191E"/>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25400" cap="flat">
              <a:solidFill>
                <a:srgbClr val="C4C6C6"/>
              </a:solidFill>
              <a:prstDash val="solid"/>
              <a:miter lim="400000"/>
            </a:ln>
          </a:top>
          <a:bottom>
            <a:ln w="25400" cap="flat">
              <a:solidFill>
                <a:srgbClr val="C4C6C6"/>
              </a:solidFill>
              <a:prstDash val="solid"/>
              <a:miter lim="400000"/>
            </a:ln>
          </a:bottom>
          <a:insideH>
            <a:ln w="25400" cap="flat">
              <a:solidFill>
                <a:srgbClr val="C4C6C6"/>
              </a:solidFill>
              <a:prstDash val="solid"/>
              <a:miter lim="400000"/>
            </a:ln>
          </a:insideH>
          <a:insideV>
            <a:ln w="12700" cap="flat">
              <a:noFill/>
              <a:miter lim="400000"/>
            </a:ln>
          </a:insideV>
        </a:tcBdr>
        <a:fill>
          <a:noFill/>
        </a:fill>
      </a:tcStyle>
    </a:wholeTbl>
    <a:band2H>
      <a:tcTxStyle/>
      <a:tcStyle>
        <a:tcBdr/>
        <a:fill>
          <a:solidFill>
            <a:srgbClr val="F2F2F2"/>
          </a:solidFill>
        </a:fill>
      </a:tcStyle>
    </a:band2H>
    <a:firstCol>
      <a:tcTxStyle b="off" i="off">
        <a:font>
          <a:latin typeface="Helvetica Neue"/>
          <a:ea typeface="Helvetica Neue"/>
          <a:cs typeface="Helvetica Neue"/>
        </a:font>
        <a:srgbClr val="444444"/>
      </a:tcTxStyle>
      <a:tcStyle>
        <a:tcBdr>
          <a:left>
            <a:ln w="12700" cap="flat">
              <a:solidFill>
                <a:srgbClr val="000000"/>
              </a:solidFill>
              <a:prstDash val="solid"/>
              <a:miter lim="400000"/>
            </a:ln>
          </a:left>
          <a:right>
            <a:ln w="12700" cap="flat">
              <a:solidFill>
                <a:srgbClr val="C4C6C6"/>
              </a:solidFill>
              <a:prstDash val="solid"/>
              <a:miter lim="400000"/>
            </a:ln>
          </a:right>
          <a:top>
            <a:ln w="25400" cap="flat">
              <a:solidFill>
                <a:srgbClr val="C4C6C6"/>
              </a:solidFill>
              <a:prstDash val="solid"/>
              <a:miter lim="400000"/>
            </a:ln>
          </a:top>
          <a:bottom>
            <a:ln w="25400" cap="flat">
              <a:solidFill>
                <a:srgbClr val="C4C6C6"/>
              </a:solidFill>
              <a:prstDash val="solid"/>
              <a:miter lim="400000"/>
            </a:ln>
          </a:bottom>
          <a:insideH>
            <a:ln w="25400" cap="flat">
              <a:solidFill>
                <a:srgbClr val="C4C6C6"/>
              </a:solidFill>
              <a:prstDash val="solid"/>
              <a:miter lim="400000"/>
            </a:ln>
          </a:insideH>
          <a:insideV>
            <a:ln w="12700" cap="flat">
              <a:noFill/>
              <a:miter lim="400000"/>
            </a:ln>
          </a:insideV>
        </a:tcBdr>
        <a:fill>
          <a:solidFill>
            <a:srgbClr val="E8E9E8"/>
          </a:solidFill>
        </a:fill>
      </a:tcStyle>
    </a:firstCol>
    <a:lastRow>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25400" cap="flat">
              <a:solidFill>
                <a:srgbClr val="000000"/>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noFill/>
        </a:fill>
      </a:tcStyle>
    </a:lastRow>
    <a:fir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solidFill>
                <a:srgbClr val="000000"/>
              </a:solidFill>
              <a:prstDash val="solid"/>
              <a:miter lim="400000"/>
            </a:ln>
          </a:top>
          <a:bottom>
            <a:ln w="0" cap="flat">
              <a:noFill/>
              <a:miter lim="400000"/>
            </a:ln>
          </a:bottom>
          <a:insideH>
            <a:ln w="12700" cap="flat">
              <a:noFill/>
              <a:miter lim="400000"/>
            </a:ln>
          </a:insideH>
          <a:insideV>
            <a:ln w="12700" cap="flat">
              <a:noFill/>
              <a:miter lim="400000"/>
            </a:ln>
          </a:insideV>
        </a:tcBdr>
        <a:fill>
          <a:solidFill>
            <a:schemeClr val="accent1">
              <a:satOff val="12166"/>
              <a:lumOff val="-13042"/>
            </a:schemeClr>
          </a:solidFill>
        </a:fill>
      </a:tcStyle>
    </a:firstRow>
  </a:tblStyle>
  <a:tblStyle styleId="{C7B018BB-80A7-4F77-B60F-C8B233D01FF8}" styleName="">
    <a:tblBg/>
    <a:wholeTbl>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noFill/>
        </a:fill>
      </a:tcStyle>
    </a:wholeTbl>
    <a:band2H>
      <a:tcTxStyle/>
      <a:tcStyle>
        <a:tcBdr/>
        <a:fill>
          <a:solidFill>
            <a:srgbClr val="EFF8FA"/>
          </a:solidFill>
        </a:fill>
      </a:tcStyle>
    </a:band2H>
    <a:firstCol>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12700" cap="flat">
              <a:solidFill>
                <a:srgbClr val="4F728F"/>
              </a:solidFill>
              <a:prstDash val="solid"/>
              <a:miter lim="400000"/>
            </a:ln>
          </a:top>
          <a:bottom>
            <a:ln w="12700" cap="flat">
              <a:solidFill>
                <a:srgbClr val="4F728F"/>
              </a:solidFill>
              <a:prstDash val="solid"/>
              <a:miter lim="400000"/>
            </a:ln>
          </a:bottom>
          <a:insideH>
            <a:ln w="12700" cap="flat">
              <a:solidFill>
                <a:srgbClr val="4F728F"/>
              </a:solidFill>
              <a:prstDash val="solid"/>
              <a:miter lim="400000"/>
            </a:ln>
          </a:insideH>
          <a:insideV>
            <a:ln w="12700" cap="flat">
              <a:noFill/>
              <a:miter lim="400000"/>
            </a:ln>
          </a:insideV>
        </a:tcBdr>
        <a:fill>
          <a:solidFill>
            <a:srgbClr val="D4DADF"/>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solidFill>
                <a:srgbClr val="74747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638EB0"/>
          </a:solidFill>
        </a:fill>
      </a:tcStyle>
    </a:lastRow>
    <a:fir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solidFill>
                <a:srgbClr val="747474"/>
              </a:solidFill>
              <a:prstDash val="solid"/>
              <a:miter lim="400000"/>
            </a:ln>
          </a:bottom>
          <a:insideH>
            <a:ln w="12700" cap="flat">
              <a:noFill/>
              <a:miter lim="400000"/>
            </a:ln>
          </a:insideH>
          <a:insideV>
            <a:ln w="12700" cap="flat">
              <a:noFill/>
              <a:miter lim="400000"/>
            </a:ln>
          </a:insideV>
        </a:tcBdr>
        <a:fill>
          <a:solidFill>
            <a:srgbClr val="173D59"/>
          </a:solidFill>
        </a:fill>
      </a:tcStyle>
    </a:firstRow>
  </a:tblStyle>
  <a:tblStyle styleId="{EEE7283C-3CF3-47DC-8721-378D4A62B228}" styleName="">
    <a:tblBg/>
    <a:wholeTbl>
      <a:tcTxStyle b="off" i="off">
        <a:font>
          <a:latin typeface="Helvetica Neue"/>
          <a:ea typeface="Helvetica Neue"/>
          <a:cs typeface="Helvetica Neue"/>
        </a:font>
        <a:srgbClr val="444444"/>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wholeTbl>
    <a:band2H>
      <a:tcTxStyle/>
      <a:tcStyle>
        <a:tcBdr/>
        <a:fill>
          <a:solidFill>
            <a:srgbClr val="F2F2F2"/>
          </a:solidFill>
        </a:fill>
      </a:tcStyle>
    </a:band2H>
    <a:firstCol>
      <a:tcTxStyle b="off" i="off">
        <a:font>
          <a:latin typeface="Helvetica Neue"/>
          <a:ea typeface="Helvetica Neue"/>
          <a:cs typeface="Helvetica Neue"/>
        </a:font>
        <a:srgbClr val="444444"/>
      </a:tcTxStyle>
      <a:tcStyle>
        <a:tcBdr>
          <a:left>
            <a:ln w="12700" cap="flat">
              <a:solidFill>
                <a:srgbClr val="3C3C1D"/>
              </a:solidFill>
              <a:prstDash val="solid"/>
              <a:miter lim="400000"/>
            </a:ln>
          </a:left>
          <a:right>
            <a:ln w="12700" cap="flat">
              <a:solidFill>
                <a:schemeClr val="accent2">
                  <a:hueOff val="-487087"/>
                  <a:satOff val="-2686"/>
                  <a:lumOff val="14808"/>
                </a:schemeClr>
              </a:solidFill>
              <a:prstDash val="solid"/>
              <a:miter lim="400000"/>
            </a:ln>
          </a:right>
          <a:top>
            <a:ln w="12700" cap="flat">
              <a:solidFill>
                <a:schemeClr val="accent2">
                  <a:hueOff val="-487087"/>
                  <a:satOff val="-2686"/>
                  <a:lumOff val="14808"/>
                </a:schemeClr>
              </a:solidFill>
              <a:prstDash val="solid"/>
              <a:miter lim="400000"/>
            </a:ln>
          </a:top>
          <a:bottom>
            <a:ln w="12700" cap="flat">
              <a:solidFill>
                <a:schemeClr val="accent2">
                  <a:hueOff val="-487087"/>
                  <a:satOff val="-2686"/>
                  <a:lumOff val="14808"/>
                </a:schemeClr>
              </a:solidFill>
              <a:prstDash val="solid"/>
              <a:miter lim="400000"/>
            </a:ln>
          </a:bottom>
          <a:insideH>
            <a:ln w="12700" cap="flat">
              <a:solidFill>
                <a:schemeClr val="accent2">
                  <a:hueOff val="-487087"/>
                  <a:satOff val="-2686"/>
                  <a:lumOff val="14808"/>
                </a:schemeClr>
              </a:solidFill>
              <a:prstDash val="solid"/>
              <a:miter lim="400000"/>
            </a:ln>
          </a:insideH>
          <a:insideV>
            <a:ln w="12700" cap="flat">
              <a:solidFill>
                <a:schemeClr val="accent2">
                  <a:hueOff val="-487087"/>
                  <a:satOff val="-2686"/>
                  <a:lumOff val="14808"/>
                </a:schemeClr>
              </a:solidFill>
              <a:prstDash val="solid"/>
              <a:miter lim="400000"/>
            </a:ln>
          </a:insideV>
        </a:tcBdr>
        <a:fill>
          <a:solidFill>
            <a:srgbClr val="CFCDBB"/>
          </a:solidFill>
        </a:fill>
      </a:tcStyle>
    </a:firstCol>
    <a:lastRow>
      <a:tcTxStyle b="off" i="off">
        <a:font>
          <a:latin typeface="Helvetica Neue"/>
          <a:ea typeface="Helvetica Neue"/>
          <a:cs typeface="Helvetica Neue"/>
        </a:font>
        <a:srgbClr val="444444"/>
      </a:tcTxStyle>
      <a:tcStyle>
        <a:tcBdr>
          <a:left>
            <a:ln w="12700" cap="flat">
              <a:solidFill>
                <a:srgbClr val="C6C6C6"/>
              </a:solidFill>
              <a:prstDash val="solid"/>
              <a:miter lim="400000"/>
            </a:ln>
          </a:left>
          <a:right>
            <a:ln w="12700" cap="flat">
              <a:solidFill>
                <a:srgbClr val="C6C6C6"/>
              </a:solidFill>
              <a:prstDash val="solid"/>
              <a:miter lim="400000"/>
            </a:ln>
          </a:right>
          <a:top>
            <a:ln w="12700" cap="flat">
              <a:solidFill>
                <a:srgbClr val="656839"/>
              </a:solidFill>
              <a:prstDash val="solid"/>
              <a:miter lim="400000"/>
            </a:ln>
          </a:top>
          <a:bottom>
            <a:ln w="12700" cap="flat">
              <a:solidFill>
                <a:srgbClr val="3C3C1D"/>
              </a:solidFill>
              <a:prstDash val="solid"/>
              <a:miter lim="400000"/>
            </a:ln>
          </a:bottom>
          <a:insideH>
            <a:ln w="12700" cap="flat">
              <a:solidFill>
                <a:srgbClr val="C6C6C6"/>
              </a:solidFill>
              <a:prstDash val="solid"/>
              <a:miter lim="400000"/>
            </a:ln>
          </a:insideH>
          <a:insideV>
            <a:ln w="12700" cap="flat">
              <a:solidFill>
                <a:srgbClr val="C6C6C6"/>
              </a:solidFill>
              <a:prstDash val="solid"/>
              <a:miter lim="400000"/>
            </a:ln>
          </a:insideV>
        </a:tcBdr>
        <a:fill>
          <a:solidFill>
            <a:srgbClr val="E8E9E8"/>
          </a:solidFill>
        </a:fill>
      </a:tcStyle>
    </a:lastRow>
    <a:firstRow>
      <a:tcTxStyle b="off" i="off">
        <a:font>
          <a:latin typeface="Helvetica Neue"/>
          <a:ea typeface="Helvetica Neue"/>
          <a:cs typeface="Helvetica Neue"/>
        </a:font>
        <a:srgbClr val="FFFFFF"/>
      </a:tcTxStyle>
      <a:tcStyle>
        <a:tcBdr>
          <a:left>
            <a:ln w="12700" cap="flat">
              <a:solidFill>
                <a:schemeClr val="accent2">
                  <a:hueOff val="-487087"/>
                  <a:satOff val="-2686"/>
                  <a:lumOff val="14808"/>
                </a:schemeClr>
              </a:solidFill>
              <a:prstDash val="solid"/>
              <a:miter lim="400000"/>
            </a:ln>
          </a:left>
          <a:right>
            <a:ln w="12700" cap="flat">
              <a:solidFill>
                <a:schemeClr val="accent2">
                  <a:hueOff val="-487087"/>
                  <a:satOff val="-2686"/>
                  <a:lumOff val="14808"/>
                </a:schemeClr>
              </a:solidFill>
              <a:prstDash val="solid"/>
              <a:miter lim="400000"/>
            </a:ln>
          </a:right>
          <a:top>
            <a:ln w="12700" cap="flat">
              <a:solidFill>
                <a:srgbClr val="3C3C1D"/>
              </a:solidFill>
              <a:prstDash val="solid"/>
              <a:miter lim="400000"/>
            </a:ln>
          </a:top>
          <a:bottom>
            <a:ln w="12700" cap="flat">
              <a:solidFill>
                <a:srgbClr val="CBCBCB"/>
              </a:solidFill>
              <a:prstDash val="solid"/>
              <a:miter lim="400000"/>
            </a:ln>
          </a:bottom>
          <a:insideH>
            <a:ln w="12700" cap="flat">
              <a:solidFill>
                <a:srgbClr val="AAA485"/>
              </a:solidFill>
              <a:prstDash val="solid"/>
              <a:miter lim="400000"/>
            </a:ln>
          </a:insideH>
          <a:insideV>
            <a:ln w="12700" cap="flat">
              <a:solidFill>
                <a:schemeClr val="accent2">
                  <a:hueOff val="-487087"/>
                  <a:satOff val="-2686"/>
                  <a:lumOff val="14808"/>
                </a:schemeClr>
              </a:solidFill>
              <a:prstDash val="solid"/>
              <a:miter lim="400000"/>
            </a:ln>
          </a:insideV>
        </a:tcBdr>
        <a:fill>
          <a:solidFill>
            <a:srgbClr val="656839"/>
          </a:solidFill>
        </a:fill>
      </a:tcStyle>
    </a:firstRow>
  </a:tblStyle>
  <a:tblStyle styleId="{CF821DB8-F4EB-4A41-A1BA-3FCAFE7338EE}" styleName="">
    <a:tblBg/>
    <a:wholeTbl>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25400" cap="flat">
              <a:solidFill>
                <a:srgbClr val="C4C6C6"/>
              </a:solidFill>
              <a:prstDash val="solid"/>
              <a:miter lim="400000"/>
            </a:ln>
          </a:top>
          <a:bottom>
            <a:ln w="25400" cap="flat">
              <a:solidFill>
                <a:srgbClr val="C4C6C6"/>
              </a:solidFill>
              <a:prstDash val="solid"/>
              <a:miter lim="400000"/>
            </a:ln>
          </a:bottom>
          <a:insideH>
            <a:ln w="25400" cap="flat">
              <a:solidFill>
                <a:srgbClr val="C4C6C6"/>
              </a:solidFill>
              <a:prstDash val="solid"/>
              <a:miter lim="400000"/>
            </a:ln>
          </a:insideH>
          <a:insideV>
            <a:ln w="12700" cap="flat">
              <a:noFill/>
              <a:miter lim="400000"/>
            </a:ln>
          </a:insideV>
        </a:tcBdr>
        <a:fill>
          <a:solidFill>
            <a:srgbClr val="F1F1F1"/>
          </a:solidFill>
        </a:fill>
      </a:tcStyle>
    </a:wholeTbl>
    <a:band2H>
      <a:tcTxStyle/>
      <a:tcStyle>
        <a:tcBdr/>
        <a:fill>
          <a:solidFill>
            <a:srgbClr val="E4E4E0"/>
          </a:solidFill>
        </a:fill>
      </a:tcStyle>
    </a:band2H>
    <a:firstCol>
      <a:tcTxStyle b="off" i="off">
        <a:font>
          <a:latin typeface="Helvetica Neue"/>
          <a:ea typeface="Helvetica Neue"/>
          <a:cs typeface="Helvetica Neue"/>
        </a:font>
        <a:srgbClr val="FFFFFF"/>
      </a:tcTxStyle>
      <a:tcStyle>
        <a:tcBdr>
          <a:left>
            <a:ln w="12700" cap="flat">
              <a:solidFill>
                <a:srgbClr val="515151"/>
              </a:solidFill>
              <a:prstDash val="solid"/>
              <a:miter lim="400000"/>
            </a:ln>
          </a:left>
          <a:right>
            <a:ln w="0" cap="flat">
              <a:noFill/>
              <a:miter lim="400000"/>
            </a:ln>
          </a:right>
          <a:top>
            <a:ln w="12700" cap="flat">
              <a:solidFill>
                <a:srgbClr val="7D7766"/>
              </a:solidFill>
              <a:prstDash val="solid"/>
              <a:miter lim="400000"/>
            </a:ln>
          </a:top>
          <a:bottom>
            <a:ln w="12700" cap="flat">
              <a:solidFill>
                <a:srgbClr val="7D7766"/>
              </a:solidFill>
              <a:prstDash val="solid"/>
              <a:miter lim="400000"/>
            </a:ln>
          </a:bottom>
          <a:insideH>
            <a:ln w="12700" cap="flat">
              <a:solidFill>
                <a:srgbClr val="7D7766"/>
              </a:solidFill>
              <a:prstDash val="solid"/>
              <a:miter lim="400000"/>
            </a:ln>
          </a:insideH>
          <a:insideV>
            <a:ln w="12700" cap="flat">
              <a:noFill/>
              <a:miter lim="400000"/>
            </a:ln>
          </a:insideV>
        </a:tcBdr>
        <a:fill>
          <a:solidFill>
            <a:srgbClr val="8F8B7E"/>
          </a:solidFill>
        </a:fill>
      </a:tcStyle>
    </a:firstCol>
    <a:lastRow>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25400" cap="flat">
              <a:solidFill>
                <a:srgbClr val="747474"/>
              </a:solidFill>
              <a:prstDash val="solid"/>
              <a:miter lim="400000"/>
            </a:ln>
          </a:top>
          <a:bottom>
            <a:ln w="12700" cap="flat">
              <a:solidFill>
                <a:srgbClr val="515151"/>
              </a:solidFill>
              <a:prstDash val="solid"/>
              <a:miter lim="400000"/>
            </a:ln>
          </a:bottom>
          <a:insideH>
            <a:ln w="12700" cap="flat">
              <a:noFill/>
              <a:miter lim="400000"/>
            </a:ln>
          </a:insideH>
          <a:insideV>
            <a:ln w="12700" cap="flat">
              <a:noFill/>
              <a:miter lim="400000"/>
            </a:ln>
          </a:insideV>
        </a:tcBdr>
        <a:fill>
          <a:solidFill>
            <a:srgbClr val="F1F1F1"/>
          </a:solidFill>
        </a:fill>
      </a:tcStyle>
    </a:lastRow>
    <a:fir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solidFill>
                <a:srgbClr val="515151"/>
              </a:solidFill>
              <a:prstDash val="solid"/>
              <a:miter lim="400000"/>
            </a:ln>
          </a:top>
          <a:bottom>
            <a:ln w="25400" cap="flat">
              <a:solidFill>
                <a:schemeClr val="accent2">
                  <a:hueOff val="-487087"/>
                  <a:satOff val="-2686"/>
                  <a:lumOff val="14808"/>
                </a:schemeClr>
              </a:solidFill>
              <a:prstDash val="solid"/>
              <a:miter lim="400000"/>
            </a:ln>
          </a:bottom>
          <a:insideH>
            <a:ln w="12700" cap="flat">
              <a:noFill/>
              <a:miter lim="400000"/>
            </a:ln>
          </a:insideH>
          <a:insideV>
            <a:ln w="12700" cap="flat">
              <a:noFill/>
              <a:miter lim="400000"/>
            </a:ln>
          </a:insideV>
        </a:tcBdr>
        <a:fill>
          <a:solidFill>
            <a:srgbClr val="5E5A4C"/>
          </a:solidFill>
        </a:fill>
      </a:tcStyle>
    </a:firstRow>
  </a:tblStyle>
  <a:tblStyle styleId="{33BA23B1-9221-436E-865A-0063620EA4FD}" styleName="">
    <a:tblBg/>
    <a:wholeTbl>
      <a:tcTxStyle b="off" i="off">
        <a:font>
          <a:latin typeface="Helvetica Neue"/>
          <a:ea typeface="Helvetica Neue"/>
          <a:cs typeface="Helvetica Neue"/>
        </a:font>
        <a:srgbClr val="444444"/>
      </a:tcTxStyle>
      <a:tcStyle>
        <a:tcBdr>
          <a:left>
            <a:ln w="12700" cap="flat">
              <a:solidFill>
                <a:srgbClr val="747474"/>
              </a:solidFill>
              <a:prstDash val="solid"/>
              <a:miter lim="400000"/>
            </a:ln>
          </a:left>
          <a:right>
            <a:ln w="12700" cap="flat">
              <a:solidFill>
                <a:srgbClr val="747474"/>
              </a:solidFill>
              <a:prstDash val="solid"/>
              <a:miter lim="400000"/>
            </a:ln>
          </a:right>
          <a:top>
            <a:ln w="12700" cap="flat">
              <a:solidFill>
                <a:srgbClr val="747474"/>
              </a:solidFill>
              <a:prstDash val="solid"/>
              <a:miter lim="400000"/>
            </a:ln>
          </a:top>
          <a:bottom>
            <a:ln w="12700" cap="flat">
              <a:solidFill>
                <a:srgbClr val="747474"/>
              </a:solidFill>
              <a:prstDash val="solid"/>
              <a:miter lim="400000"/>
            </a:ln>
          </a:bottom>
          <a:insideH>
            <a:ln w="12700" cap="flat">
              <a:solidFill>
                <a:srgbClr val="747474"/>
              </a:solidFill>
              <a:prstDash val="solid"/>
              <a:miter lim="400000"/>
            </a:ln>
          </a:insideH>
          <a:insideV>
            <a:ln w="12700" cap="flat">
              <a:solidFill>
                <a:srgbClr val="747474"/>
              </a:solidFill>
              <a:prstDash val="solid"/>
              <a:miter lim="400000"/>
            </a:ln>
          </a:insideV>
        </a:tcBdr>
        <a:fill>
          <a:noFill/>
        </a:fill>
      </a:tcStyle>
    </a:wholeTbl>
    <a:band2H>
      <a:tcTxStyle/>
      <a:tcStyle>
        <a:tcBdr/>
        <a:fill>
          <a:solidFill>
            <a:srgbClr val="F2F2F2"/>
          </a:solidFill>
        </a:fill>
      </a:tcStyle>
    </a:band2H>
    <a:firstCol>
      <a:tcTxStyle b="off" i="off">
        <a:font>
          <a:latin typeface="Helvetica Neue"/>
          <a:ea typeface="Helvetica Neue"/>
          <a:cs typeface="Helvetica Neue"/>
        </a:font>
        <a:srgbClr val="444444"/>
      </a:tcTxStyle>
      <a:tcStyle>
        <a:tcBdr>
          <a:left>
            <a:ln w="12700" cap="flat">
              <a:solidFill>
                <a:srgbClr val="747474"/>
              </a:solidFill>
              <a:prstDash val="solid"/>
              <a:miter lim="400000"/>
            </a:ln>
          </a:left>
          <a:right>
            <a:ln w="12700" cap="flat">
              <a:solidFill>
                <a:srgbClr val="747474"/>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9E9E9"/>
          </a:solidFill>
        </a:fill>
      </a:tcStyle>
    </a:firstCol>
    <a:lastRow>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12700" cap="flat">
              <a:solidFill>
                <a:srgbClr val="000000"/>
              </a:solidFill>
              <a:prstDash val="solid"/>
              <a:miter lim="400000"/>
            </a:ln>
          </a:top>
          <a:bottom>
            <a:ln w="12700" cap="flat">
              <a:solidFill>
                <a:srgbClr val="747474"/>
              </a:solidFill>
              <a:prstDash val="solid"/>
              <a:miter lim="400000"/>
            </a:ln>
          </a:bottom>
          <a:insideH>
            <a:ln w="12700" cap="flat">
              <a:noFill/>
              <a:miter lim="400000"/>
            </a:ln>
          </a:insideH>
          <a:insideV>
            <a:ln w="12700" cap="flat">
              <a:noFill/>
              <a:miter lim="400000"/>
            </a:ln>
          </a:insideV>
        </a:tcBdr>
        <a:fill>
          <a:solidFill>
            <a:srgbClr val="CBCBCB"/>
          </a:solidFill>
        </a:fill>
      </a:tcStyle>
    </a:lastRow>
    <a:firstRow>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12700" cap="flat">
              <a:solidFill>
                <a:srgbClr val="747474"/>
              </a:solidFill>
              <a:prstDash val="solid"/>
              <a:miter lim="400000"/>
            </a:ln>
          </a:top>
          <a:bottom>
            <a:ln w="12700" cap="flat">
              <a:solidFill>
                <a:srgbClr val="747474"/>
              </a:solidFill>
              <a:prstDash val="solid"/>
              <a:miter lim="400000"/>
            </a:ln>
          </a:bottom>
          <a:insideH>
            <a:ln w="12700" cap="flat">
              <a:noFill/>
              <a:miter lim="400000"/>
            </a:ln>
          </a:insideH>
          <a:insideV>
            <a:ln w="12700" cap="flat">
              <a:noFill/>
              <a:miter lim="400000"/>
            </a:ln>
          </a:insideV>
        </a:tcBdr>
        <a:fill>
          <a:solidFill>
            <a:srgbClr val="CBCBCB"/>
          </a:solidFill>
        </a:fill>
      </a:tcStyle>
    </a:firstRow>
  </a:tblStyle>
  <a:tblStyle styleId="{2708684C-4D16-4618-839F-0558EEFCDFE6}" styleName="">
    <a:tblBg/>
    <a:wholeTbl>
      <a:tcTxStyle b="off" i="off">
        <a:font>
          <a:latin typeface="Helvetica Neue"/>
          <a:ea typeface="Helvetica Neue"/>
          <a:cs typeface="Helvetica Neue"/>
        </a:font>
        <a:srgbClr val="777777"/>
      </a:tcTxStyle>
      <a:tcStyle>
        <a:tcBdr>
          <a:left>
            <a:ln w="12700" cap="flat">
              <a:solidFill>
                <a:srgbClr val="C9C9C9"/>
              </a:solidFill>
              <a:prstDash val="solid"/>
              <a:miter lim="400000"/>
            </a:ln>
          </a:left>
          <a:right>
            <a:ln w="12700" cap="flat">
              <a:solidFill>
                <a:srgbClr val="C9C9C9"/>
              </a:solidFill>
              <a:prstDash val="solid"/>
              <a:miter lim="400000"/>
            </a:ln>
          </a:right>
          <a:top>
            <a:ln w="12700" cap="flat">
              <a:solidFill>
                <a:srgbClr val="525252"/>
              </a:solidFill>
              <a:custDash>
                <a:ds d="200000" sp="200000"/>
              </a:custDash>
              <a:miter lim="400000"/>
            </a:ln>
          </a:top>
          <a:bottom>
            <a:ln w="12700" cap="flat">
              <a:solidFill>
                <a:srgbClr val="525252"/>
              </a:solidFill>
              <a:custDash>
                <a:ds d="200000" sp="200000"/>
              </a:custDash>
              <a:miter lim="400000"/>
            </a:ln>
          </a:bottom>
          <a:insideH>
            <a:ln w="12700" cap="flat">
              <a:solidFill>
                <a:srgbClr val="525252"/>
              </a:solidFill>
              <a:custDash>
                <a:ds d="200000" sp="200000"/>
              </a:custDash>
              <a:miter lim="400000"/>
            </a:ln>
          </a:insideH>
          <a:insideV>
            <a:ln w="12700" cap="flat">
              <a:solidFill>
                <a:srgbClr val="C9C9C9"/>
              </a:solidFill>
              <a:prstDash val="solid"/>
              <a:miter lim="400000"/>
            </a:ln>
          </a:insideV>
        </a:tcBdr>
        <a:fill>
          <a:noFill/>
        </a:fill>
      </a:tcStyle>
    </a:wholeTbl>
    <a:band2H>
      <a:tcTxStyle/>
      <a:tcStyle>
        <a:tcBdr/>
        <a:fill>
          <a:solidFill>
            <a:srgbClr val="D2D2D2">
              <a:alpha val="30000"/>
            </a:srgbClr>
          </a:solidFill>
        </a:fill>
      </a:tcStyle>
    </a:band2H>
    <a:firstCol>
      <a:tcTxStyle b="off" i="off">
        <a:font>
          <a:latin typeface="Helvetica Neue Medium"/>
          <a:ea typeface="Helvetica Neue Medium"/>
          <a:cs typeface="Helvetica Neue Medium"/>
        </a:font>
        <a:srgbClr val="555555"/>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C9C9C9"/>
              </a:solidFill>
              <a:prstDash val="solid"/>
              <a:miter lim="400000"/>
            </a:ln>
          </a:top>
          <a:bottom>
            <a:ln w="12700" cap="flat">
              <a:solidFill>
                <a:srgbClr val="C9C9C9"/>
              </a:solidFill>
              <a:prstDash val="solid"/>
              <a:miter lim="400000"/>
            </a:ln>
          </a:bottom>
          <a:insideH>
            <a:ln w="12700" cap="flat">
              <a:solidFill>
                <a:srgbClr val="C9C9C9"/>
              </a:solidFill>
              <a:prstDash val="solid"/>
              <a:miter lim="400000"/>
            </a:ln>
          </a:insideH>
          <a:insideV>
            <a:ln w="12700" cap="flat">
              <a:solidFill>
                <a:srgbClr val="C9C9C9"/>
              </a:solidFill>
              <a:prstDash val="solid"/>
              <a:miter lim="400000"/>
            </a:ln>
          </a:insideV>
        </a:tcBdr>
        <a:fill>
          <a:noFill/>
        </a:fill>
      </a:tcStyle>
    </a:firstCol>
    <a:lastRow>
      <a:tcTxStyle b="off" i="off">
        <a:font>
          <a:latin typeface="Helvetica Neue Medium"/>
          <a:ea typeface="Helvetica Neue Medium"/>
          <a:cs typeface="Helvetica Neue Medium"/>
        </a:font>
        <a:srgbClr val="555555"/>
      </a:tcTxStyle>
      <a:tcStyle>
        <a:tcBdr>
          <a:left>
            <a:ln w="12700" cap="flat">
              <a:solidFill>
                <a:srgbClr val="C9C9C9"/>
              </a:solidFill>
              <a:prstDash val="solid"/>
              <a:miter lim="400000"/>
            </a:ln>
          </a:left>
          <a:right>
            <a:ln w="12700" cap="flat">
              <a:solidFill>
                <a:srgbClr val="C9C9C9"/>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C9C9C9"/>
              </a:solidFill>
              <a:prstDash val="solid"/>
              <a:miter lim="400000"/>
            </a:ln>
          </a:insideH>
          <a:insideV>
            <a:ln w="12700" cap="flat">
              <a:solidFill>
                <a:srgbClr val="C9C9C9"/>
              </a:solidFill>
              <a:prstDash val="solid"/>
              <a:miter lim="400000"/>
            </a:ln>
          </a:insideV>
        </a:tcBdr>
        <a:fill>
          <a:noFill/>
        </a:fill>
      </a:tcStyle>
    </a:lastRow>
    <a:firstRow>
      <a:tcTxStyle b="off" i="off">
        <a:font>
          <a:latin typeface="Helvetica Neue Medium"/>
          <a:ea typeface="Helvetica Neue Medium"/>
          <a:cs typeface="Helvetica Neue Medium"/>
        </a:font>
        <a:srgbClr val="555555"/>
      </a:tcTxStyle>
      <a:tcStyle>
        <a:tcBdr>
          <a:left>
            <a:ln w="12700" cap="flat">
              <a:solidFill>
                <a:srgbClr val="C9C9C9"/>
              </a:solidFill>
              <a:prstDash val="solid"/>
              <a:miter lim="400000"/>
            </a:ln>
          </a:left>
          <a:right>
            <a:ln w="12700" cap="flat">
              <a:solidFill>
                <a:srgbClr val="C9C9C9"/>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C9C9C9"/>
              </a:solidFill>
              <a:prstDash val="solid"/>
              <a:miter lim="400000"/>
            </a:ln>
          </a:insideH>
          <a:insideV>
            <a:ln w="12700" cap="flat">
              <a:solidFill>
                <a:srgbClr val="C9C9C9"/>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27"/>
    <p:restoredTop sz="94737"/>
  </p:normalViewPr>
  <p:slideViewPr>
    <p:cSldViewPr snapToGrid="0" snapToObjects="1">
      <p:cViewPr varScale="1">
        <p:scale>
          <a:sx n="42" d="100"/>
          <a:sy n="42" d="100"/>
        </p:scale>
        <p:origin x="848" y="21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3" name="Shape 123"/>
          <p:cNvSpPr>
            <a:spLocks noGrp="1" noRot="1" noChangeAspect="1"/>
          </p:cNvSpPr>
          <p:nvPr>
            <p:ph type="sldImg"/>
          </p:nvPr>
        </p:nvSpPr>
        <p:spPr>
          <a:xfrm>
            <a:off x="1143000" y="685800"/>
            <a:ext cx="4572000" cy="3429000"/>
          </a:xfrm>
          <a:prstGeom prst="rect">
            <a:avLst/>
          </a:prstGeom>
        </p:spPr>
        <p:txBody>
          <a:bodyPr/>
          <a:lstStyle/>
          <a:p>
            <a:endParaRPr/>
          </a:p>
        </p:txBody>
      </p:sp>
      <p:sp>
        <p:nvSpPr>
          <p:cNvPr id="124" name="Shape 12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772643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olo e sottotitolo">
    <p:spTree>
      <p:nvGrpSpPr>
        <p:cNvPr id="1" name=""/>
        <p:cNvGrpSpPr/>
        <p:nvPr/>
      </p:nvGrpSpPr>
      <p:grpSpPr>
        <a:xfrm>
          <a:off x="0" y="0"/>
          <a:ext cx="0" cy="0"/>
          <a:chOff x="0" y="0"/>
          <a:chExt cx="0" cy="0"/>
        </a:xfrm>
      </p:grpSpPr>
      <p:pic>
        <p:nvPicPr>
          <p:cNvPr id="12" name="Logo_semplice_360ppi.jpg" descr="Logo_semplice_360ppi.jpg"/>
          <p:cNvPicPr>
            <a:picLocks noChangeAspect="1"/>
          </p:cNvPicPr>
          <p:nvPr/>
        </p:nvPicPr>
        <p:blipFill>
          <a:blip r:embed="rId2">
            <a:extLst/>
          </a:blip>
          <a:stretch>
            <a:fillRect/>
          </a:stretch>
        </p:blipFill>
        <p:spPr>
          <a:xfrm>
            <a:off x="406400" y="12780092"/>
            <a:ext cx="2857500" cy="741387"/>
          </a:xfrm>
          <a:prstGeom prst="rect">
            <a:avLst/>
          </a:prstGeom>
          <a:ln w="12700">
            <a:miter lim="400000"/>
          </a:ln>
        </p:spPr>
      </p:pic>
      <p:sp>
        <p:nvSpPr>
          <p:cNvPr id="13" name="Laboratorio di stampa fotografica Fine Art - via San Paolo, 21 Rivoli (TO) - tel 333 8408014"/>
          <p:cNvSpPr txBox="1"/>
          <p:nvPr/>
        </p:nvSpPr>
        <p:spPr>
          <a:xfrm>
            <a:off x="6707441" y="12924281"/>
            <a:ext cx="10969118" cy="453008"/>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2000" b="1">
                <a:solidFill>
                  <a:srgbClr val="0433FF">
                    <a:alpha val="80000"/>
                  </a:srgbClr>
                </a:solidFill>
              </a:defRPr>
            </a:lvl1pPr>
          </a:lstStyle>
          <a:p>
            <a:r>
              <a:t>Laboratorio di stampa fotografica Fine Art - via San Paolo, 21 Rivoli (TO) - tel 333 8408014</a:t>
            </a:r>
          </a:p>
        </p:txBody>
      </p:sp>
      <p:sp>
        <p:nvSpPr>
          <p:cNvPr id="14" name="Numero diapositiva"/>
          <p:cNvSpPr txBox="1">
            <a:spLocks noGrp="1"/>
          </p:cNvSpPr>
          <p:nvPr>
            <p:ph type="sldNum" sz="quarter" idx="2"/>
          </p:nvPr>
        </p:nvSpPr>
        <p:spPr>
          <a:prstGeom prst="rect">
            <a:avLst/>
          </a:prstGeom>
        </p:spPr>
        <p:txBody>
          <a:bodyPr/>
          <a:lstStyle/>
          <a:p>
            <a:fld id="{86CB4B4D-7CA3-9044-876B-883B54F8677D}" type="slidenum">
              <a:rPr/>
              <a:t>‹N›</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Citazione">
    <p:spTree>
      <p:nvGrpSpPr>
        <p:cNvPr id="1" name=""/>
        <p:cNvGrpSpPr/>
        <p:nvPr/>
      </p:nvGrpSpPr>
      <p:grpSpPr>
        <a:xfrm>
          <a:off x="0" y="0"/>
          <a:ext cx="0" cy="0"/>
          <a:chOff x="0" y="0"/>
          <a:chExt cx="0" cy="0"/>
        </a:xfrm>
      </p:grpSpPr>
      <p:sp>
        <p:nvSpPr>
          <p:cNvPr id="100" name="–Giovanni Mela"/>
          <p:cNvSpPr txBox="1">
            <a:spLocks noGrp="1"/>
          </p:cNvSpPr>
          <p:nvPr>
            <p:ph type="body" sz="quarter" idx="13"/>
          </p:nvPr>
        </p:nvSpPr>
        <p:spPr>
          <a:xfrm>
            <a:off x="4833937" y="8947546"/>
            <a:ext cx="14716126" cy="698501"/>
          </a:xfrm>
          <a:prstGeom prst="rect">
            <a:avLst/>
          </a:prstGeom>
        </p:spPr>
        <p:txBody>
          <a:bodyPr>
            <a:spAutoFit/>
          </a:bodyPr>
          <a:lstStyle>
            <a:lvl1pPr marL="0" indent="0" algn="ctr" defTabSz="642937">
              <a:spcBef>
                <a:spcPts val="0"/>
              </a:spcBef>
              <a:buSzTx/>
              <a:buFontTx/>
              <a:buNone/>
              <a:defRPr sz="3600">
                <a:solidFill>
                  <a:srgbClr val="000000"/>
                </a:solidFill>
                <a:latin typeface="Helvetica Neue Medium"/>
                <a:ea typeface="Helvetica Neue Medium"/>
                <a:cs typeface="Helvetica Neue Medium"/>
                <a:sym typeface="Helvetica Neue Medium"/>
              </a:defRPr>
            </a:lvl1pPr>
          </a:lstStyle>
          <a:p>
            <a:r>
              <a:t>–Giovanni Mela</a:t>
            </a:r>
          </a:p>
        </p:txBody>
      </p:sp>
      <p:sp>
        <p:nvSpPr>
          <p:cNvPr id="101" name="“Inserisci qui una citazione”."/>
          <p:cNvSpPr txBox="1">
            <a:spLocks noGrp="1"/>
          </p:cNvSpPr>
          <p:nvPr>
            <p:ph type="body" sz="quarter" idx="14"/>
          </p:nvPr>
        </p:nvSpPr>
        <p:spPr>
          <a:xfrm>
            <a:off x="4833937" y="6034881"/>
            <a:ext cx="14716126" cy="1003301"/>
          </a:xfrm>
          <a:prstGeom prst="rect">
            <a:avLst/>
          </a:prstGeom>
        </p:spPr>
        <p:txBody>
          <a:bodyPr anchor="ctr">
            <a:spAutoFit/>
          </a:bodyPr>
          <a:lstStyle>
            <a:lvl1pPr marL="0" indent="0" algn="ctr" defTabSz="642937">
              <a:spcBef>
                <a:spcPts val="3300"/>
              </a:spcBef>
              <a:buSzTx/>
              <a:buFontTx/>
              <a:buNone/>
              <a:defRPr sz="5600"/>
            </a:lvl1pPr>
          </a:lstStyle>
          <a:p>
            <a:r>
              <a:t>“Inserisci qui una citazione”.</a:t>
            </a:r>
          </a:p>
        </p:txBody>
      </p:sp>
      <p:sp>
        <p:nvSpPr>
          <p:cNvPr id="102" name="Numero diapositiva"/>
          <p:cNvSpPr txBox="1">
            <a:spLocks noGrp="1"/>
          </p:cNvSpPr>
          <p:nvPr>
            <p:ph type="sldNum" sz="quarter" idx="2"/>
          </p:nvPr>
        </p:nvSpPr>
        <p:spPr>
          <a:prstGeom prst="rect">
            <a:avLst/>
          </a:prstGeom>
        </p:spPr>
        <p:txBody>
          <a:bodyPr/>
          <a:lstStyle/>
          <a:p>
            <a:fld id="{86CB4B4D-7CA3-9044-876B-883B54F8677D}" type="slidenum">
              <a:rPr/>
              <a:t>‹N›</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Foto">
    <p:spTree>
      <p:nvGrpSpPr>
        <p:cNvPr id="1" name=""/>
        <p:cNvGrpSpPr/>
        <p:nvPr/>
      </p:nvGrpSpPr>
      <p:grpSpPr>
        <a:xfrm>
          <a:off x="0" y="0"/>
          <a:ext cx="0" cy="0"/>
          <a:chOff x="0" y="0"/>
          <a:chExt cx="0" cy="0"/>
        </a:xfrm>
      </p:grpSpPr>
      <p:sp>
        <p:nvSpPr>
          <p:cNvPr id="109" name="Immagine"/>
          <p:cNvSpPr>
            <a:spLocks noGrp="1"/>
          </p:cNvSpPr>
          <p:nvPr>
            <p:ph type="pic" idx="13"/>
          </p:nvPr>
        </p:nvSpPr>
        <p:spPr>
          <a:xfrm>
            <a:off x="3048000" y="0"/>
            <a:ext cx="18288000" cy="13716000"/>
          </a:xfrm>
          <a:prstGeom prst="rect">
            <a:avLst/>
          </a:prstGeom>
        </p:spPr>
        <p:txBody>
          <a:bodyPr lIns="91439" tIns="45719" rIns="91439" bIns="45719">
            <a:noAutofit/>
          </a:bodyPr>
          <a:lstStyle/>
          <a:p>
            <a:endParaRPr/>
          </a:p>
        </p:txBody>
      </p:sp>
      <p:sp>
        <p:nvSpPr>
          <p:cNvPr id="110" name="Numero diapositiva"/>
          <p:cNvSpPr txBox="1">
            <a:spLocks noGrp="1"/>
          </p:cNvSpPr>
          <p:nvPr>
            <p:ph type="sldNum" sz="quarter" idx="2"/>
          </p:nvPr>
        </p:nvSpPr>
        <p:spPr>
          <a:prstGeom prst="rect">
            <a:avLst/>
          </a:prstGeom>
        </p:spPr>
        <p:txBody>
          <a:bodyPr/>
          <a:lstStyle/>
          <a:p>
            <a:fld id="{86CB4B4D-7CA3-9044-876B-883B54F8677D}" type="slidenum">
              <a:rPr/>
              <a:t>‹N›</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uoto">
    <p:spTree>
      <p:nvGrpSpPr>
        <p:cNvPr id="1" name=""/>
        <p:cNvGrpSpPr/>
        <p:nvPr/>
      </p:nvGrpSpPr>
      <p:grpSpPr>
        <a:xfrm>
          <a:off x="0" y="0"/>
          <a:ext cx="0" cy="0"/>
          <a:chOff x="0" y="0"/>
          <a:chExt cx="0" cy="0"/>
        </a:xfrm>
      </p:grpSpPr>
      <p:sp>
        <p:nvSpPr>
          <p:cNvPr id="117" name="Numero diapositiva"/>
          <p:cNvSpPr txBox="1">
            <a:spLocks noGrp="1"/>
          </p:cNvSpPr>
          <p:nvPr>
            <p:ph type="sldNum" sz="quarter" idx="2"/>
          </p:nvPr>
        </p:nvSpPr>
        <p:spPr>
          <a:prstGeom prst="rect">
            <a:avLst/>
          </a:prstGeom>
        </p:spPr>
        <p:txBody>
          <a:bodyPr/>
          <a:lstStyle/>
          <a:p>
            <a:fld id="{86CB4B4D-7CA3-9044-876B-883B54F8677D}" type="slidenum">
              <a:rPr/>
              <a:t>‹N›</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Foto - Orizzontale">
    <p:spTree>
      <p:nvGrpSpPr>
        <p:cNvPr id="1" name=""/>
        <p:cNvGrpSpPr/>
        <p:nvPr/>
      </p:nvGrpSpPr>
      <p:grpSpPr>
        <a:xfrm>
          <a:off x="0" y="0"/>
          <a:ext cx="0" cy="0"/>
          <a:chOff x="0" y="0"/>
          <a:chExt cx="0" cy="0"/>
        </a:xfrm>
      </p:grpSpPr>
      <p:sp>
        <p:nvSpPr>
          <p:cNvPr id="21" name="Linea"/>
          <p:cNvSpPr/>
          <p:nvPr/>
        </p:nvSpPr>
        <p:spPr>
          <a:xfrm>
            <a:off x="13656469" y="11215686"/>
            <a:ext cx="1" cy="2000431"/>
          </a:xfrm>
          <a:prstGeom prst="line">
            <a:avLst/>
          </a:prstGeom>
          <a:ln w="12700">
            <a:solidFill>
              <a:srgbClr val="9A9A9A"/>
            </a:solidFill>
            <a:miter lim="400000"/>
          </a:ln>
        </p:spPr>
        <p:txBody>
          <a:bodyPr lIns="71437" tIns="71437" rIns="71437" bIns="71437" anchor="ctr"/>
          <a:lstStyle/>
          <a:p>
            <a:pPr defTabSz="642937">
              <a:spcBef>
                <a:spcPts val="0"/>
              </a:spcBef>
              <a:defRPr sz="1600">
                <a:solidFill>
                  <a:srgbClr val="000000"/>
                </a:solidFill>
                <a:latin typeface="Helvetica"/>
                <a:ea typeface="Helvetica"/>
                <a:cs typeface="Helvetica"/>
                <a:sym typeface="Helvetica"/>
              </a:defRPr>
            </a:pPr>
            <a:endParaRPr/>
          </a:p>
        </p:txBody>
      </p:sp>
      <p:sp>
        <p:nvSpPr>
          <p:cNvPr id="22" name="Immagine"/>
          <p:cNvSpPr>
            <a:spLocks noGrp="1"/>
          </p:cNvSpPr>
          <p:nvPr>
            <p:ph type="pic" idx="13"/>
          </p:nvPr>
        </p:nvSpPr>
        <p:spPr>
          <a:xfrm>
            <a:off x="3048000" y="0"/>
            <a:ext cx="18288000" cy="10679907"/>
          </a:xfrm>
          <a:prstGeom prst="rect">
            <a:avLst/>
          </a:prstGeom>
        </p:spPr>
        <p:txBody>
          <a:bodyPr lIns="91439" tIns="45719" rIns="91439" bIns="45719">
            <a:noAutofit/>
          </a:bodyPr>
          <a:lstStyle/>
          <a:p>
            <a:endParaRPr/>
          </a:p>
        </p:txBody>
      </p:sp>
      <p:sp>
        <p:nvSpPr>
          <p:cNvPr id="23" name="Titolo Testo"/>
          <p:cNvSpPr txBox="1">
            <a:spLocks noGrp="1"/>
          </p:cNvSpPr>
          <p:nvPr>
            <p:ph type="title"/>
          </p:nvPr>
        </p:nvSpPr>
        <p:spPr>
          <a:xfrm>
            <a:off x="5030390" y="10947796"/>
            <a:ext cx="8143876" cy="2393158"/>
          </a:xfrm>
          <a:prstGeom prst="rect">
            <a:avLst/>
          </a:prstGeom>
        </p:spPr>
        <p:txBody>
          <a:bodyPr anchor="ctr"/>
          <a:lstStyle>
            <a:lvl1pPr algn="r">
              <a:defRPr>
                <a:solidFill>
                  <a:srgbClr val="191919">
                    <a:alpha val="80000"/>
                  </a:srgbClr>
                </a:solidFill>
              </a:defRPr>
            </a:lvl1pPr>
          </a:lstStyle>
          <a:p>
            <a:r>
              <a:t>Titolo Testo</a:t>
            </a:r>
          </a:p>
        </p:txBody>
      </p:sp>
      <p:sp>
        <p:nvSpPr>
          <p:cNvPr id="24" name="Corpo livello uno…"/>
          <p:cNvSpPr txBox="1">
            <a:spLocks noGrp="1"/>
          </p:cNvSpPr>
          <p:nvPr>
            <p:ph type="body" sz="quarter" idx="1"/>
          </p:nvPr>
        </p:nvSpPr>
        <p:spPr>
          <a:xfrm>
            <a:off x="14085093" y="11912203"/>
            <a:ext cx="6965157" cy="714376"/>
          </a:xfrm>
          <a:prstGeom prst="rect">
            <a:avLst/>
          </a:prstGeom>
        </p:spPr>
        <p:txBody>
          <a:bodyPr/>
          <a:lstStyle>
            <a:lvl1pPr marL="0" indent="0">
              <a:spcBef>
                <a:spcPts val="0"/>
              </a:spcBef>
              <a:buSzTx/>
              <a:buFontTx/>
              <a:buNone/>
              <a:defRPr sz="3600">
                <a:solidFill>
                  <a:srgbClr val="191919">
                    <a:alpha val="80000"/>
                  </a:srgbClr>
                </a:solidFill>
                <a:latin typeface="Helvetica Neue"/>
                <a:ea typeface="Helvetica Neue"/>
                <a:cs typeface="Helvetica Neue"/>
                <a:sym typeface="Helvetica Neue"/>
              </a:defRPr>
            </a:lvl1pPr>
            <a:lvl2pPr marL="0" indent="228600">
              <a:spcBef>
                <a:spcPts val="0"/>
              </a:spcBef>
              <a:buSzTx/>
              <a:buFontTx/>
              <a:buNone/>
              <a:defRPr sz="3600">
                <a:solidFill>
                  <a:srgbClr val="191919">
                    <a:alpha val="80000"/>
                  </a:srgbClr>
                </a:solidFill>
                <a:latin typeface="Helvetica Neue"/>
                <a:ea typeface="Helvetica Neue"/>
                <a:cs typeface="Helvetica Neue"/>
                <a:sym typeface="Helvetica Neue"/>
              </a:defRPr>
            </a:lvl2pPr>
            <a:lvl3pPr marL="0" indent="457200">
              <a:spcBef>
                <a:spcPts val="0"/>
              </a:spcBef>
              <a:buSzTx/>
              <a:buFontTx/>
              <a:buNone/>
              <a:defRPr sz="3600">
                <a:solidFill>
                  <a:srgbClr val="191919">
                    <a:alpha val="80000"/>
                  </a:srgbClr>
                </a:solidFill>
                <a:latin typeface="Helvetica Neue"/>
                <a:ea typeface="Helvetica Neue"/>
                <a:cs typeface="Helvetica Neue"/>
                <a:sym typeface="Helvetica Neue"/>
              </a:defRPr>
            </a:lvl3pPr>
            <a:lvl4pPr marL="0" indent="685800">
              <a:spcBef>
                <a:spcPts val="0"/>
              </a:spcBef>
              <a:buSzTx/>
              <a:buFontTx/>
              <a:buNone/>
              <a:defRPr sz="3600">
                <a:solidFill>
                  <a:srgbClr val="191919">
                    <a:alpha val="80000"/>
                  </a:srgbClr>
                </a:solidFill>
                <a:latin typeface="Helvetica Neue"/>
                <a:ea typeface="Helvetica Neue"/>
                <a:cs typeface="Helvetica Neue"/>
                <a:sym typeface="Helvetica Neue"/>
              </a:defRPr>
            </a:lvl4pPr>
            <a:lvl5pPr marL="0" indent="914400">
              <a:spcBef>
                <a:spcPts val="0"/>
              </a:spcBef>
              <a:buSzTx/>
              <a:buFontTx/>
              <a:buNone/>
              <a:defRPr sz="3600">
                <a:solidFill>
                  <a:srgbClr val="191919">
                    <a:alpha val="80000"/>
                  </a:srgbClr>
                </a:solidFill>
                <a:latin typeface="Helvetica Neue"/>
                <a:ea typeface="Helvetica Neue"/>
                <a:cs typeface="Helvetica Neue"/>
                <a:sym typeface="Helvetica Neue"/>
              </a:defRPr>
            </a:lvl5pPr>
          </a:lstStyle>
          <a:p>
            <a:r>
              <a:t>Corpo livello uno</a:t>
            </a:r>
          </a:p>
          <a:p>
            <a:pPr lvl="1"/>
            <a:r>
              <a:t>Corpo livello due</a:t>
            </a:r>
          </a:p>
          <a:p>
            <a:pPr lvl="2"/>
            <a:r>
              <a:t>Corpo livello tre</a:t>
            </a:r>
          </a:p>
          <a:p>
            <a:pPr lvl="3"/>
            <a:r>
              <a:t>Corpo livello quattro</a:t>
            </a:r>
          </a:p>
          <a:p>
            <a:pPr lvl="4"/>
            <a:r>
              <a:t>Corpo livello cinque</a:t>
            </a:r>
          </a:p>
        </p:txBody>
      </p:sp>
      <p:sp>
        <p:nvSpPr>
          <p:cNvPr id="25" name="Numero diapositiva"/>
          <p:cNvSpPr txBox="1">
            <a:spLocks noGrp="1"/>
          </p:cNvSpPr>
          <p:nvPr>
            <p:ph type="sldNum" sz="quarter" idx="2"/>
          </p:nvPr>
        </p:nvSpPr>
        <p:spPr>
          <a:prstGeom prst="rect">
            <a:avLst/>
          </a:prstGeom>
        </p:spPr>
        <p:txBody>
          <a:bodyPr/>
          <a:lstStyle/>
          <a:p>
            <a:fld id="{86CB4B4D-7CA3-9044-876B-883B54F8677D}" type="slidenum">
              <a:rPr/>
              <a:t>‹N›</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olo - Centrato">
    <p:spTree>
      <p:nvGrpSpPr>
        <p:cNvPr id="1" name=""/>
        <p:cNvGrpSpPr/>
        <p:nvPr/>
      </p:nvGrpSpPr>
      <p:grpSpPr>
        <a:xfrm>
          <a:off x="0" y="0"/>
          <a:ext cx="0" cy="0"/>
          <a:chOff x="0" y="0"/>
          <a:chExt cx="0" cy="0"/>
        </a:xfrm>
      </p:grpSpPr>
      <p:sp>
        <p:nvSpPr>
          <p:cNvPr id="32" name="Titolo Testo"/>
          <p:cNvSpPr txBox="1">
            <a:spLocks noGrp="1"/>
          </p:cNvSpPr>
          <p:nvPr>
            <p:ph type="title"/>
          </p:nvPr>
        </p:nvSpPr>
        <p:spPr>
          <a:xfrm>
            <a:off x="3851671" y="4625578"/>
            <a:ext cx="16680658" cy="4464844"/>
          </a:xfrm>
          <a:prstGeom prst="rect">
            <a:avLst/>
          </a:prstGeom>
        </p:spPr>
        <p:txBody>
          <a:bodyPr anchor="ctr"/>
          <a:lstStyle/>
          <a:p>
            <a:r>
              <a:t>Titolo Testo</a:t>
            </a:r>
          </a:p>
        </p:txBody>
      </p:sp>
      <p:sp>
        <p:nvSpPr>
          <p:cNvPr id="33" name="Numero diapositiva"/>
          <p:cNvSpPr txBox="1">
            <a:spLocks noGrp="1"/>
          </p:cNvSpPr>
          <p:nvPr>
            <p:ph type="sldNum" sz="quarter" idx="2"/>
          </p:nvPr>
        </p:nvSpPr>
        <p:spPr>
          <a:prstGeom prst="rect">
            <a:avLst/>
          </a:prstGeom>
        </p:spPr>
        <p:txBody>
          <a:bodyPr/>
          <a:lstStyle/>
          <a:p>
            <a:fld id="{86CB4B4D-7CA3-9044-876B-883B54F8677D}" type="slidenum">
              <a:rPr/>
              <a:t>‹N›</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Foto - Verticale">
    <p:spTree>
      <p:nvGrpSpPr>
        <p:cNvPr id="1" name=""/>
        <p:cNvGrpSpPr/>
        <p:nvPr/>
      </p:nvGrpSpPr>
      <p:grpSpPr>
        <a:xfrm>
          <a:off x="0" y="0"/>
          <a:ext cx="0" cy="0"/>
          <a:chOff x="0" y="0"/>
          <a:chExt cx="0" cy="0"/>
        </a:xfrm>
      </p:grpSpPr>
      <p:sp>
        <p:nvSpPr>
          <p:cNvPr id="40" name="Linea"/>
          <p:cNvSpPr/>
          <p:nvPr/>
        </p:nvSpPr>
        <p:spPr>
          <a:xfrm>
            <a:off x="3851671" y="6840140"/>
            <a:ext cx="7501607" cy="59"/>
          </a:xfrm>
          <a:prstGeom prst="line">
            <a:avLst/>
          </a:prstGeom>
          <a:ln w="12700">
            <a:solidFill>
              <a:srgbClr val="9A9A9A"/>
            </a:solidFill>
            <a:miter lim="400000"/>
          </a:ln>
        </p:spPr>
        <p:txBody>
          <a:bodyPr lIns="71437" tIns="71437" rIns="71437" bIns="71437" anchor="ctr"/>
          <a:lstStyle/>
          <a:p>
            <a:pPr defTabSz="642937">
              <a:spcBef>
                <a:spcPts val="0"/>
              </a:spcBef>
              <a:defRPr sz="1600">
                <a:solidFill>
                  <a:srgbClr val="000000"/>
                </a:solidFill>
                <a:latin typeface="Helvetica"/>
                <a:ea typeface="Helvetica"/>
                <a:cs typeface="Helvetica"/>
                <a:sym typeface="Helvetica"/>
              </a:defRPr>
            </a:pPr>
            <a:endParaRPr/>
          </a:p>
        </p:txBody>
      </p:sp>
      <p:sp>
        <p:nvSpPr>
          <p:cNvPr id="41" name="Immagine"/>
          <p:cNvSpPr>
            <a:spLocks noGrp="1"/>
          </p:cNvSpPr>
          <p:nvPr>
            <p:ph type="pic" sz="half" idx="13"/>
          </p:nvPr>
        </p:nvSpPr>
        <p:spPr>
          <a:xfrm>
            <a:off x="12192000" y="0"/>
            <a:ext cx="9144000" cy="13716000"/>
          </a:xfrm>
          <a:prstGeom prst="rect">
            <a:avLst/>
          </a:prstGeom>
        </p:spPr>
        <p:txBody>
          <a:bodyPr lIns="91439" tIns="45719" rIns="91439" bIns="45719">
            <a:noAutofit/>
          </a:bodyPr>
          <a:lstStyle/>
          <a:p>
            <a:endParaRPr/>
          </a:p>
        </p:txBody>
      </p:sp>
      <p:sp>
        <p:nvSpPr>
          <p:cNvPr id="42" name="Titolo Testo"/>
          <p:cNvSpPr txBox="1">
            <a:spLocks noGrp="1"/>
          </p:cNvSpPr>
          <p:nvPr>
            <p:ph type="title"/>
          </p:nvPr>
        </p:nvSpPr>
        <p:spPr>
          <a:xfrm>
            <a:off x="3851671" y="2018109"/>
            <a:ext cx="7500939" cy="4464845"/>
          </a:xfrm>
          <a:prstGeom prst="rect">
            <a:avLst/>
          </a:prstGeom>
        </p:spPr>
        <p:txBody>
          <a:bodyPr/>
          <a:lstStyle/>
          <a:p>
            <a:r>
              <a:t>Titolo Testo</a:t>
            </a:r>
          </a:p>
        </p:txBody>
      </p:sp>
      <p:sp>
        <p:nvSpPr>
          <p:cNvPr id="43" name="Corpo livello uno…"/>
          <p:cNvSpPr txBox="1">
            <a:spLocks noGrp="1"/>
          </p:cNvSpPr>
          <p:nvPr>
            <p:ph type="body" sz="quarter" idx="1"/>
          </p:nvPr>
        </p:nvSpPr>
        <p:spPr>
          <a:xfrm>
            <a:off x="3851671" y="7215187"/>
            <a:ext cx="7500939" cy="4464845"/>
          </a:xfrm>
          <a:prstGeom prst="rect">
            <a:avLst/>
          </a:prstGeom>
        </p:spPr>
        <p:txBody>
          <a:bodyPr/>
          <a:lstStyle>
            <a:lvl1pPr marL="0" indent="0">
              <a:spcBef>
                <a:spcPts val="0"/>
              </a:spcBef>
              <a:buSzTx/>
              <a:buFontTx/>
              <a:buNone/>
              <a:defRPr sz="3600">
                <a:latin typeface="Helvetica Neue"/>
                <a:ea typeface="Helvetica Neue"/>
                <a:cs typeface="Helvetica Neue"/>
                <a:sym typeface="Helvetica Neue"/>
              </a:defRPr>
            </a:lvl1pPr>
            <a:lvl2pPr marL="0" indent="228600">
              <a:spcBef>
                <a:spcPts val="0"/>
              </a:spcBef>
              <a:buSzTx/>
              <a:buFontTx/>
              <a:buNone/>
              <a:defRPr sz="3600">
                <a:latin typeface="Helvetica Neue"/>
                <a:ea typeface="Helvetica Neue"/>
                <a:cs typeface="Helvetica Neue"/>
                <a:sym typeface="Helvetica Neue"/>
              </a:defRPr>
            </a:lvl2pPr>
            <a:lvl3pPr marL="0" indent="457200">
              <a:spcBef>
                <a:spcPts val="0"/>
              </a:spcBef>
              <a:buSzTx/>
              <a:buFontTx/>
              <a:buNone/>
              <a:defRPr sz="3600">
                <a:latin typeface="Helvetica Neue"/>
                <a:ea typeface="Helvetica Neue"/>
                <a:cs typeface="Helvetica Neue"/>
                <a:sym typeface="Helvetica Neue"/>
              </a:defRPr>
            </a:lvl3pPr>
            <a:lvl4pPr marL="0" indent="685800">
              <a:spcBef>
                <a:spcPts val="0"/>
              </a:spcBef>
              <a:buSzTx/>
              <a:buFontTx/>
              <a:buNone/>
              <a:defRPr sz="3600">
                <a:latin typeface="Helvetica Neue"/>
                <a:ea typeface="Helvetica Neue"/>
                <a:cs typeface="Helvetica Neue"/>
                <a:sym typeface="Helvetica Neue"/>
              </a:defRPr>
            </a:lvl4pPr>
            <a:lvl5pPr marL="0" indent="914400">
              <a:spcBef>
                <a:spcPts val="0"/>
              </a:spcBef>
              <a:buSzTx/>
              <a:buFontTx/>
              <a:buNone/>
              <a:defRPr sz="3600">
                <a:latin typeface="Helvetica Neue"/>
                <a:ea typeface="Helvetica Neue"/>
                <a:cs typeface="Helvetica Neue"/>
                <a:sym typeface="Helvetica Neue"/>
              </a:defRPr>
            </a:lvl5pPr>
          </a:lstStyle>
          <a:p>
            <a:r>
              <a:t>Corpo livello uno</a:t>
            </a:r>
          </a:p>
          <a:p>
            <a:pPr lvl="1"/>
            <a:r>
              <a:t>Corpo livello due</a:t>
            </a:r>
          </a:p>
          <a:p>
            <a:pPr lvl="2"/>
            <a:r>
              <a:t>Corpo livello tre</a:t>
            </a:r>
          </a:p>
          <a:p>
            <a:pPr lvl="3"/>
            <a:r>
              <a:t>Corpo livello quattro</a:t>
            </a:r>
          </a:p>
          <a:p>
            <a:pPr lvl="4"/>
            <a:r>
              <a:t>Corpo livello cinque</a:t>
            </a:r>
          </a:p>
        </p:txBody>
      </p:sp>
      <p:sp>
        <p:nvSpPr>
          <p:cNvPr id="44" name="Numero diapositiva"/>
          <p:cNvSpPr txBox="1">
            <a:spLocks noGrp="1"/>
          </p:cNvSpPr>
          <p:nvPr>
            <p:ph type="sldNum" sz="quarter" idx="2"/>
          </p:nvPr>
        </p:nvSpPr>
        <p:spPr>
          <a:prstGeom prst="rect">
            <a:avLst/>
          </a:prstGeom>
        </p:spPr>
        <p:txBody>
          <a:bodyPr/>
          <a:lstStyle/>
          <a:p>
            <a:fld id="{86CB4B4D-7CA3-9044-876B-883B54F8677D}" type="slidenum">
              <a:rPr/>
              <a:t>‹N›</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olo - In alto">
    <p:spTree>
      <p:nvGrpSpPr>
        <p:cNvPr id="1" name=""/>
        <p:cNvGrpSpPr/>
        <p:nvPr/>
      </p:nvGrpSpPr>
      <p:grpSpPr>
        <a:xfrm>
          <a:off x="0" y="0"/>
          <a:ext cx="0" cy="0"/>
          <a:chOff x="0" y="0"/>
          <a:chExt cx="0" cy="0"/>
        </a:xfrm>
      </p:grpSpPr>
      <p:sp>
        <p:nvSpPr>
          <p:cNvPr id="51" name="Titolo Testo"/>
          <p:cNvSpPr txBox="1">
            <a:spLocks noGrp="1"/>
          </p:cNvSpPr>
          <p:nvPr>
            <p:ph type="title"/>
          </p:nvPr>
        </p:nvSpPr>
        <p:spPr>
          <a:prstGeom prst="rect">
            <a:avLst/>
          </a:prstGeom>
        </p:spPr>
        <p:txBody>
          <a:bodyPr/>
          <a:lstStyle/>
          <a:p>
            <a:r>
              <a:t>Titolo Testo</a:t>
            </a:r>
          </a:p>
        </p:txBody>
      </p:sp>
      <p:sp>
        <p:nvSpPr>
          <p:cNvPr id="52" name="Numero diapositiva"/>
          <p:cNvSpPr txBox="1">
            <a:spLocks noGrp="1"/>
          </p:cNvSpPr>
          <p:nvPr>
            <p:ph type="sldNum" sz="quarter" idx="2"/>
          </p:nvPr>
        </p:nvSpPr>
        <p:spPr>
          <a:prstGeom prst="rect">
            <a:avLst/>
          </a:prstGeom>
        </p:spPr>
        <p:txBody>
          <a:bodyPr/>
          <a:lstStyle/>
          <a:p>
            <a:fld id="{86CB4B4D-7CA3-9044-876B-883B54F8677D}" type="slidenum">
              <a:rPr/>
              <a:t>‹N›</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olo e punti elenco">
    <p:spTree>
      <p:nvGrpSpPr>
        <p:cNvPr id="1" name=""/>
        <p:cNvGrpSpPr/>
        <p:nvPr/>
      </p:nvGrpSpPr>
      <p:grpSpPr>
        <a:xfrm>
          <a:off x="0" y="0"/>
          <a:ext cx="0" cy="0"/>
          <a:chOff x="0" y="0"/>
          <a:chExt cx="0" cy="0"/>
        </a:xfrm>
      </p:grpSpPr>
      <p:sp>
        <p:nvSpPr>
          <p:cNvPr id="59" name="Titolo Testo"/>
          <p:cNvSpPr txBox="1">
            <a:spLocks noGrp="1"/>
          </p:cNvSpPr>
          <p:nvPr>
            <p:ph type="title"/>
          </p:nvPr>
        </p:nvSpPr>
        <p:spPr>
          <a:prstGeom prst="rect">
            <a:avLst/>
          </a:prstGeom>
        </p:spPr>
        <p:txBody>
          <a:bodyPr/>
          <a:lstStyle/>
          <a:p>
            <a:r>
              <a:t>Titolo Testo</a:t>
            </a:r>
          </a:p>
        </p:txBody>
      </p:sp>
      <p:sp>
        <p:nvSpPr>
          <p:cNvPr id="60" name="Corpo livello uno…"/>
          <p:cNvSpPr txBox="1">
            <a:spLocks noGrp="1"/>
          </p:cNvSpPr>
          <p:nvPr>
            <p:ph type="body" idx="1"/>
          </p:nvPr>
        </p:nvSpPr>
        <p:spPr>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61" name="Numero diapositiva"/>
          <p:cNvSpPr txBox="1">
            <a:spLocks noGrp="1"/>
          </p:cNvSpPr>
          <p:nvPr>
            <p:ph type="sldNum" sz="quarter" idx="2"/>
          </p:nvPr>
        </p:nvSpPr>
        <p:spPr>
          <a:prstGeom prst="rect">
            <a:avLst/>
          </a:prstGeom>
        </p:spPr>
        <p:txBody>
          <a:bodyPr/>
          <a:lstStyle/>
          <a:p>
            <a:fld id="{86CB4B4D-7CA3-9044-876B-883B54F8677D}" type="slidenum">
              <a:rPr/>
              <a:t>‹N›</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olo, punti elenco e foto">
    <p:spTree>
      <p:nvGrpSpPr>
        <p:cNvPr id="1" name=""/>
        <p:cNvGrpSpPr/>
        <p:nvPr/>
      </p:nvGrpSpPr>
      <p:grpSpPr>
        <a:xfrm>
          <a:off x="0" y="0"/>
          <a:ext cx="0" cy="0"/>
          <a:chOff x="0" y="0"/>
          <a:chExt cx="0" cy="0"/>
        </a:xfrm>
      </p:grpSpPr>
      <p:sp>
        <p:nvSpPr>
          <p:cNvPr id="68" name="Linea"/>
          <p:cNvSpPr/>
          <p:nvPr/>
        </p:nvSpPr>
        <p:spPr>
          <a:xfrm>
            <a:off x="3851671" y="2768203"/>
            <a:ext cx="7134460" cy="186"/>
          </a:xfrm>
          <a:prstGeom prst="line">
            <a:avLst/>
          </a:prstGeom>
          <a:ln w="12700">
            <a:solidFill>
              <a:srgbClr val="9A9A9A"/>
            </a:solidFill>
            <a:miter lim="400000"/>
          </a:ln>
        </p:spPr>
        <p:txBody>
          <a:bodyPr lIns="71437" tIns="71437" rIns="71437" bIns="71437" anchor="ctr"/>
          <a:lstStyle/>
          <a:p>
            <a:pPr defTabSz="642937">
              <a:spcBef>
                <a:spcPts val="0"/>
              </a:spcBef>
              <a:defRPr sz="1600">
                <a:solidFill>
                  <a:srgbClr val="000000"/>
                </a:solidFill>
                <a:latin typeface="Helvetica"/>
                <a:ea typeface="Helvetica"/>
                <a:cs typeface="Helvetica"/>
                <a:sym typeface="Helvetica"/>
              </a:defRPr>
            </a:pPr>
            <a:endParaRPr/>
          </a:p>
        </p:txBody>
      </p:sp>
      <p:sp>
        <p:nvSpPr>
          <p:cNvPr id="69" name="Immagine"/>
          <p:cNvSpPr>
            <a:spLocks noGrp="1"/>
          </p:cNvSpPr>
          <p:nvPr>
            <p:ph type="pic" sz="half" idx="13"/>
          </p:nvPr>
        </p:nvSpPr>
        <p:spPr>
          <a:xfrm>
            <a:off x="12192000" y="0"/>
            <a:ext cx="9144000" cy="13716000"/>
          </a:xfrm>
          <a:prstGeom prst="rect">
            <a:avLst/>
          </a:prstGeom>
        </p:spPr>
        <p:txBody>
          <a:bodyPr lIns="91439" tIns="45719" rIns="91439" bIns="45719">
            <a:noAutofit/>
          </a:bodyPr>
          <a:lstStyle/>
          <a:p>
            <a:endParaRPr/>
          </a:p>
        </p:txBody>
      </p:sp>
      <p:sp>
        <p:nvSpPr>
          <p:cNvPr id="70" name="Titolo Testo"/>
          <p:cNvSpPr txBox="1">
            <a:spLocks noGrp="1"/>
          </p:cNvSpPr>
          <p:nvPr>
            <p:ph type="title"/>
          </p:nvPr>
        </p:nvSpPr>
        <p:spPr>
          <a:xfrm>
            <a:off x="3851671" y="464343"/>
            <a:ext cx="7143751" cy="1964532"/>
          </a:xfrm>
          <a:prstGeom prst="rect">
            <a:avLst/>
          </a:prstGeom>
        </p:spPr>
        <p:txBody>
          <a:bodyPr/>
          <a:lstStyle/>
          <a:p>
            <a:r>
              <a:t>Titolo Testo</a:t>
            </a:r>
          </a:p>
        </p:txBody>
      </p:sp>
      <p:sp>
        <p:nvSpPr>
          <p:cNvPr id="71" name="Corpo livello uno…"/>
          <p:cNvSpPr txBox="1">
            <a:spLocks noGrp="1"/>
          </p:cNvSpPr>
          <p:nvPr>
            <p:ph type="body" sz="half" idx="1"/>
          </p:nvPr>
        </p:nvSpPr>
        <p:spPr>
          <a:xfrm>
            <a:off x="3851671" y="3125390"/>
            <a:ext cx="7143751" cy="9376173"/>
          </a:xfrm>
          <a:prstGeom prst="rect">
            <a:avLst/>
          </a:prstGeom>
        </p:spPr>
        <p:txBody>
          <a:bodyPr/>
          <a:lstStyle>
            <a:lvl1pPr marL="254000" indent="-254000">
              <a:spcBef>
                <a:spcPts val="4200"/>
              </a:spcBef>
              <a:defRPr sz="2000" b="1">
                <a:solidFill>
                  <a:srgbClr val="0433FF">
                    <a:alpha val="80000"/>
                  </a:srgbClr>
                </a:solidFill>
                <a:latin typeface="Helvetica Neue"/>
                <a:ea typeface="Helvetica Neue"/>
                <a:cs typeface="Helvetica Neue"/>
                <a:sym typeface="Helvetica Neue"/>
              </a:defRPr>
            </a:lvl1pPr>
            <a:lvl2pPr marL="584200" indent="-254000">
              <a:spcBef>
                <a:spcPts val="4200"/>
              </a:spcBef>
              <a:defRPr sz="2000" b="1">
                <a:solidFill>
                  <a:srgbClr val="0433FF">
                    <a:alpha val="80000"/>
                  </a:srgbClr>
                </a:solidFill>
                <a:latin typeface="Helvetica Neue"/>
                <a:ea typeface="Helvetica Neue"/>
                <a:cs typeface="Helvetica Neue"/>
                <a:sym typeface="Helvetica Neue"/>
              </a:defRPr>
            </a:lvl2pPr>
            <a:lvl3pPr marL="914400" indent="-254000">
              <a:spcBef>
                <a:spcPts val="4200"/>
              </a:spcBef>
              <a:defRPr sz="2000" b="1">
                <a:solidFill>
                  <a:srgbClr val="0433FF">
                    <a:alpha val="80000"/>
                  </a:srgbClr>
                </a:solidFill>
                <a:latin typeface="Helvetica Neue"/>
                <a:ea typeface="Helvetica Neue"/>
                <a:cs typeface="Helvetica Neue"/>
                <a:sym typeface="Helvetica Neue"/>
              </a:defRPr>
            </a:lvl3pPr>
            <a:lvl4pPr marL="1244600" indent="-254000">
              <a:spcBef>
                <a:spcPts val="4200"/>
              </a:spcBef>
              <a:defRPr sz="2000" b="1">
                <a:solidFill>
                  <a:srgbClr val="0433FF">
                    <a:alpha val="80000"/>
                  </a:srgbClr>
                </a:solidFill>
                <a:latin typeface="Helvetica Neue"/>
                <a:ea typeface="Helvetica Neue"/>
                <a:cs typeface="Helvetica Neue"/>
                <a:sym typeface="Helvetica Neue"/>
              </a:defRPr>
            </a:lvl4pPr>
            <a:lvl5pPr marL="1574800" indent="-254000">
              <a:spcBef>
                <a:spcPts val="4200"/>
              </a:spcBef>
              <a:defRPr sz="2000" b="1">
                <a:solidFill>
                  <a:srgbClr val="0433FF">
                    <a:alpha val="80000"/>
                  </a:srgbClr>
                </a:solidFill>
                <a:latin typeface="Helvetica Neue"/>
                <a:ea typeface="Helvetica Neue"/>
                <a:cs typeface="Helvetica Neue"/>
                <a:sym typeface="Helvetica Neue"/>
              </a:defRPr>
            </a:lvl5pPr>
          </a:lstStyle>
          <a:p>
            <a:r>
              <a:t>Corpo livello uno</a:t>
            </a:r>
          </a:p>
          <a:p>
            <a:pPr lvl="1"/>
            <a:r>
              <a:t>Corpo livello due</a:t>
            </a:r>
          </a:p>
          <a:p>
            <a:pPr lvl="2"/>
            <a:r>
              <a:t>Corpo livello tre</a:t>
            </a:r>
          </a:p>
          <a:p>
            <a:pPr lvl="3"/>
            <a:r>
              <a:t>Corpo livello quattro</a:t>
            </a:r>
          </a:p>
          <a:p>
            <a:pPr lvl="4"/>
            <a:r>
              <a:t>Corpo livello cinque</a:t>
            </a:r>
          </a:p>
        </p:txBody>
      </p:sp>
      <p:sp>
        <p:nvSpPr>
          <p:cNvPr id="72" name="Numero diapositiva"/>
          <p:cNvSpPr txBox="1">
            <a:spLocks noGrp="1"/>
          </p:cNvSpPr>
          <p:nvPr>
            <p:ph type="sldNum" sz="quarter" idx="2"/>
          </p:nvPr>
        </p:nvSpPr>
        <p:spPr>
          <a:xfrm>
            <a:off x="3766232" y="12930187"/>
            <a:ext cx="409779" cy="415875"/>
          </a:xfrm>
          <a:prstGeom prst="rect">
            <a:avLst/>
          </a:prstGeom>
        </p:spPr>
        <p:txBody>
          <a:bodyPr/>
          <a:lstStyle>
            <a:lvl1pPr algn="l"/>
          </a:lstStyle>
          <a:p>
            <a:fld id="{86CB4B4D-7CA3-9044-876B-883B54F8677D}" type="slidenum">
              <a:rPr/>
              <a:t>‹N›</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unti elenco">
    <p:spTree>
      <p:nvGrpSpPr>
        <p:cNvPr id="1" name=""/>
        <p:cNvGrpSpPr/>
        <p:nvPr/>
      </p:nvGrpSpPr>
      <p:grpSpPr>
        <a:xfrm>
          <a:off x="0" y="0"/>
          <a:ext cx="0" cy="0"/>
          <a:chOff x="0" y="0"/>
          <a:chExt cx="0" cy="0"/>
        </a:xfrm>
      </p:grpSpPr>
      <p:sp>
        <p:nvSpPr>
          <p:cNvPr id="79" name="Corpo livello uno…"/>
          <p:cNvSpPr txBox="1">
            <a:spLocks noGrp="1"/>
          </p:cNvSpPr>
          <p:nvPr>
            <p:ph type="body" idx="1"/>
          </p:nvPr>
        </p:nvSpPr>
        <p:spPr>
          <a:xfrm>
            <a:off x="4298156" y="1250156"/>
            <a:ext cx="15769829" cy="11197829"/>
          </a:xfrm>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80" name="Numero diapositiva"/>
          <p:cNvSpPr txBox="1">
            <a:spLocks noGrp="1"/>
          </p:cNvSpPr>
          <p:nvPr>
            <p:ph type="sldNum" sz="quarter" idx="2"/>
          </p:nvPr>
        </p:nvSpPr>
        <p:spPr>
          <a:prstGeom prst="rect">
            <a:avLst/>
          </a:prstGeom>
        </p:spPr>
        <p:txBody>
          <a:bodyPr/>
          <a:lstStyle/>
          <a:p>
            <a:fld id="{86CB4B4D-7CA3-9044-876B-883B54F8677D}" type="slidenum">
              <a:rPr/>
              <a:t>‹N›</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Foto - 3 per pagina">
    <p:spTree>
      <p:nvGrpSpPr>
        <p:cNvPr id="1" name=""/>
        <p:cNvGrpSpPr/>
        <p:nvPr/>
      </p:nvGrpSpPr>
      <p:grpSpPr>
        <a:xfrm>
          <a:off x="0" y="0"/>
          <a:ext cx="0" cy="0"/>
          <a:chOff x="0" y="0"/>
          <a:chExt cx="0" cy="0"/>
        </a:xfrm>
      </p:grpSpPr>
      <p:sp>
        <p:nvSpPr>
          <p:cNvPr id="87" name="Linea"/>
          <p:cNvSpPr/>
          <p:nvPr/>
        </p:nvSpPr>
        <p:spPr>
          <a:xfrm flipH="1">
            <a:off x="15781732" y="714375"/>
            <a:ext cx="180" cy="11215731"/>
          </a:xfrm>
          <a:prstGeom prst="line">
            <a:avLst/>
          </a:prstGeom>
          <a:ln w="12700">
            <a:solidFill>
              <a:srgbClr val="9A9A9A"/>
            </a:solidFill>
            <a:miter lim="400000"/>
          </a:ln>
        </p:spPr>
        <p:txBody>
          <a:bodyPr lIns="71437" tIns="71437" rIns="71437" bIns="71437" anchor="ctr"/>
          <a:lstStyle/>
          <a:p>
            <a:pPr defTabSz="642937">
              <a:spcBef>
                <a:spcPts val="0"/>
              </a:spcBef>
              <a:defRPr sz="1600">
                <a:solidFill>
                  <a:srgbClr val="000000"/>
                </a:solidFill>
                <a:latin typeface="Helvetica"/>
                <a:ea typeface="Helvetica"/>
                <a:cs typeface="Helvetica"/>
                <a:sym typeface="Helvetica"/>
              </a:defRPr>
            </a:pPr>
            <a:endParaRPr/>
          </a:p>
        </p:txBody>
      </p:sp>
      <p:sp>
        <p:nvSpPr>
          <p:cNvPr id="88" name="Linea"/>
          <p:cNvSpPr/>
          <p:nvPr/>
        </p:nvSpPr>
        <p:spPr>
          <a:xfrm>
            <a:off x="15781729" y="6277570"/>
            <a:ext cx="4849457" cy="59"/>
          </a:xfrm>
          <a:prstGeom prst="line">
            <a:avLst/>
          </a:prstGeom>
          <a:ln w="12700">
            <a:solidFill>
              <a:srgbClr val="9A9A9A"/>
            </a:solidFill>
            <a:miter lim="400000"/>
          </a:ln>
        </p:spPr>
        <p:txBody>
          <a:bodyPr lIns="71437" tIns="71437" rIns="71437" bIns="71437" anchor="ctr"/>
          <a:lstStyle/>
          <a:p>
            <a:pPr defTabSz="642937">
              <a:spcBef>
                <a:spcPts val="0"/>
              </a:spcBef>
              <a:defRPr sz="1600">
                <a:solidFill>
                  <a:srgbClr val="000000"/>
                </a:solidFill>
                <a:latin typeface="Helvetica"/>
                <a:ea typeface="Helvetica"/>
                <a:cs typeface="Helvetica"/>
                <a:sym typeface="Helvetica"/>
              </a:defRPr>
            </a:pPr>
            <a:endParaRPr/>
          </a:p>
        </p:txBody>
      </p:sp>
      <p:sp>
        <p:nvSpPr>
          <p:cNvPr id="89" name="Immagine"/>
          <p:cNvSpPr>
            <a:spLocks noGrp="1"/>
          </p:cNvSpPr>
          <p:nvPr>
            <p:ph type="pic" sz="quarter" idx="13"/>
          </p:nvPr>
        </p:nvSpPr>
        <p:spPr>
          <a:xfrm>
            <a:off x="16013906" y="6500812"/>
            <a:ext cx="4607720" cy="5429251"/>
          </a:xfrm>
          <a:prstGeom prst="rect">
            <a:avLst/>
          </a:prstGeom>
        </p:spPr>
        <p:txBody>
          <a:bodyPr lIns="91439" tIns="45719" rIns="91439" bIns="45719">
            <a:noAutofit/>
          </a:bodyPr>
          <a:lstStyle/>
          <a:p>
            <a:endParaRPr/>
          </a:p>
        </p:txBody>
      </p:sp>
      <p:sp>
        <p:nvSpPr>
          <p:cNvPr id="90" name="Immagine"/>
          <p:cNvSpPr>
            <a:spLocks noGrp="1"/>
          </p:cNvSpPr>
          <p:nvPr>
            <p:ph type="pic" sz="quarter" idx="14"/>
          </p:nvPr>
        </p:nvSpPr>
        <p:spPr>
          <a:xfrm>
            <a:off x="16013906" y="714375"/>
            <a:ext cx="4607719" cy="5339954"/>
          </a:xfrm>
          <a:prstGeom prst="rect">
            <a:avLst/>
          </a:prstGeom>
        </p:spPr>
        <p:txBody>
          <a:bodyPr lIns="91439" tIns="45719" rIns="91439" bIns="45719">
            <a:noAutofit/>
          </a:bodyPr>
          <a:lstStyle/>
          <a:p>
            <a:endParaRPr/>
          </a:p>
        </p:txBody>
      </p:sp>
      <p:sp>
        <p:nvSpPr>
          <p:cNvPr id="91" name="Immagine"/>
          <p:cNvSpPr>
            <a:spLocks noGrp="1"/>
          </p:cNvSpPr>
          <p:nvPr>
            <p:ph type="pic" sz="half" idx="15"/>
          </p:nvPr>
        </p:nvSpPr>
        <p:spPr>
          <a:xfrm>
            <a:off x="3780234" y="714375"/>
            <a:ext cx="11769329" cy="11215688"/>
          </a:xfrm>
          <a:prstGeom prst="rect">
            <a:avLst/>
          </a:prstGeom>
        </p:spPr>
        <p:txBody>
          <a:bodyPr lIns="91439" tIns="45719" rIns="91439" bIns="45719">
            <a:noAutofit/>
          </a:bodyPr>
          <a:lstStyle/>
          <a:p>
            <a:endParaRPr/>
          </a:p>
        </p:txBody>
      </p:sp>
      <p:sp>
        <p:nvSpPr>
          <p:cNvPr id="92" name="Corpo livello uno…"/>
          <p:cNvSpPr txBox="1">
            <a:spLocks noGrp="1"/>
          </p:cNvSpPr>
          <p:nvPr>
            <p:ph type="body" sz="quarter" idx="1"/>
          </p:nvPr>
        </p:nvSpPr>
        <p:spPr>
          <a:xfrm>
            <a:off x="3780234" y="12180093"/>
            <a:ext cx="11769329" cy="1321595"/>
          </a:xfrm>
          <a:prstGeom prst="rect">
            <a:avLst/>
          </a:prstGeom>
        </p:spPr>
        <p:txBody>
          <a:bodyPr/>
          <a:lstStyle>
            <a:lvl1pPr marL="0" indent="0">
              <a:spcBef>
                <a:spcPts val="0"/>
              </a:spcBef>
              <a:buSzTx/>
              <a:buFontTx/>
              <a:buNone/>
              <a:defRPr sz="3600">
                <a:latin typeface="Helvetica Neue"/>
                <a:ea typeface="Helvetica Neue"/>
                <a:cs typeface="Helvetica Neue"/>
                <a:sym typeface="Helvetica Neue"/>
              </a:defRPr>
            </a:lvl1pPr>
            <a:lvl2pPr marL="0" indent="228600">
              <a:spcBef>
                <a:spcPts val="0"/>
              </a:spcBef>
              <a:buSzTx/>
              <a:buFontTx/>
              <a:buNone/>
              <a:defRPr sz="3600">
                <a:latin typeface="Helvetica Neue"/>
                <a:ea typeface="Helvetica Neue"/>
                <a:cs typeface="Helvetica Neue"/>
                <a:sym typeface="Helvetica Neue"/>
              </a:defRPr>
            </a:lvl2pPr>
            <a:lvl3pPr marL="0" indent="457200">
              <a:spcBef>
                <a:spcPts val="0"/>
              </a:spcBef>
              <a:buSzTx/>
              <a:buFontTx/>
              <a:buNone/>
              <a:defRPr sz="3600">
                <a:latin typeface="Helvetica Neue"/>
                <a:ea typeface="Helvetica Neue"/>
                <a:cs typeface="Helvetica Neue"/>
                <a:sym typeface="Helvetica Neue"/>
              </a:defRPr>
            </a:lvl3pPr>
            <a:lvl4pPr marL="0" indent="685800">
              <a:spcBef>
                <a:spcPts val="0"/>
              </a:spcBef>
              <a:buSzTx/>
              <a:buFontTx/>
              <a:buNone/>
              <a:defRPr sz="3600">
                <a:latin typeface="Helvetica Neue"/>
                <a:ea typeface="Helvetica Neue"/>
                <a:cs typeface="Helvetica Neue"/>
                <a:sym typeface="Helvetica Neue"/>
              </a:defRPr>
            </a:lvl4pPr>
            <a:lvl5pPr marL="0" indent="914400">
              <a:spcBef>
                <a:spcPts val="0"/>
              </a:spcBef>
              <a:buSzTx/>
              <a:buFontTx/>
              <a:buNone/>
              <a:defRPr sz="3600">
                <a:latin typeface="Helvetica Neue"/>
                <a:ea typeface="Helvetica Neue"/>
                <a:cs typeface="Helvetica Neue"/>
                <a:sym typeface="Helvetica Neue"/>
              </a:defRPr>
            </a:lvl5pPr>
          </a:lstStyle>
          <a:p>
            <a:r>
              <a:t>Corpo livello uno</a:t>
            </a:r>
          </a:p>
          <a:p>
            <a:pPr lvl="1"/>
            <a:r>
              <a:t>Corpo livello due</a:t>
            </a:r>
          </a:p>
          <a:p>
            <a:pPr lvl="2"/>
            <a:r>
              <a:t>Corpo livello tre</a:t>
            </a:r>
          </a:p>
          <a:p>
            <a:pPr lvl="3"/>
            <a:r>
              <a:t>Corpo livello quattro</a:t>
            </a:r>
          </a:p>
          <a:p>
            <a:pPr lvl="4"/>
            <a:r>
              <a:t>Corpo livello cinque</a:t>
            </a:r>
          </a:p>
        </p:txBody>
      </p:sp>
      <p:sp>
        <p:nvSpPr>
          <p:cNvPr id="93" name="Numero diapositiva"/>
          <p:cNvSpPr txBox="1">
            <a:spLocks noGrp="1"/>
          </p:cNvSpPr>
          <p:nvPr>
            <p:ph type="sldNum" sz="quarter" idx="2"/>
          </p:nvPr>
        </p:nvSpPr>
        <p:spPr>
          <a:prstGeom prst="rect">
            <a:avLst/>
          </a:prstGeom>
        </p:spPr>
        <p:txBody>
          <a:bodyPr/>
          <a:lstStyle/>
          <a:p>
            <a:fld id="{86CB4B4D-7CA3-9044-876B-883B54F8677D}" type="slidenum">
              <a:rPr/>
              <a:t>‹N›</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Linea"/>
          <p:cNvSpPr/>
          <p:nvPr/>
        </p:nvSpPr>
        <p:spPr>
          <a:xfrm>
            <a:off x="3851671" y="2768203"/>
            <a:ext cx="16689524" cy="182"/>
          </a:xfrm>
          <a:prstGeom prst="line">
            <a:avLst/>
          </a:prstGeom>
          <a:ln w="12700">
            <a:solidFill>
              <a:srgbClr val="9A9A9A"/>
            </a:solidFill>
            <a:miter lim="400000"/>
          </a:ln>
        </p:spPr>
        <p:txBody>
          <a:bodyPr lIns="71437" tIns="71437" rIns="71437" bIns="71437" anchor="ctr"/>
          <a:lstStyle/>
          <a:p>
            <a:pPr defTabSz="642937">
              <a:spcBef>
                <a:spcPts val="0"/>
              </a:spcBef>
              <a:defRPr sz="1600">
                <a:solidFill>
                  <a:srgbClr val="000000"/>
                </a:solidFill>
                <a:latin typeface="Helvetica"/>
                <a:ea typeface="Helvetica"/>
                <a:cs typeface="Helvetica"/>
                <a:sym typeface="Helvetica"/>
              </a:defRPr>
            </a:pPr>
            <a:endParaRPr/>
          </a:p>
        </p:txBody>
      </p:sp>
      <p:sp>
        <p:nvSpPr>
          <p:cNvPr id="3" name="Titolo Testo"/>
          <p:cNvSpPr txBox="1">
            <a:spLocks noGrp="1"/>
          </p:cNvSpPr>
          <p:nvPr>
            <p:ph type="title"/>
          </p:nvPr>
        </p:nvSpPr>
        <p:spPr>
          <a:xfrm>
            <a:off x="3851671" y="464343"/>
            <a:ext cx="16680658" cy="196453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b">
            <a:normAutofit/>
          </a:bodyPr>
          <a:lstStyle/>
          <a:p>
            <a:r>
              <a:t>Titolo Testo</a:t>
            </a:r>
          </a:p>
        </p:txBody>
      </p:sp>
      <p:sp>
        <p:nvSpPr>
          <p:cNvPr id="4" name="Corpo livello uno…"/>
          <p:cNvSpPr txBox="1">
            <a:spLocks noGrp="1"/>
          </p:cNvSpPr>
          <p:nvPr>
            <p:ph type="body" idx="1"/>
          </p:nvPr>
        </p:nvSpPr>
        <p:spPr>
          <a:xfrm>
            <a:off x="3851671" y="3125390"/>
            <a:ext cx="16680658" cy="9376173"/>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ormAutofit/>
          </a:bodyPr>
          <a:lstStyle/>
          <a:p>
            <a:r>
              <a:t>Corpo livello uno</a:t>
            </a:r>
          </a:p>
          <a:p>
            <a:pPr lvl="1"/>
            <a:r>
              <a:t>Corpo livello due</a:t>
            </a:r>
          </a:p>
          <a:p>
            <a:pPr lvl="2"/>
            <a:r>
              <a:t>Corpo livello tre</a:t>
            </a:r>
          </a:p>
          <a:p>
            <a:pPr lvl="3"/>
            <a:r>
              <a:t>Corpo livello quattro</a:t>
            </a:r>
          </a:p>
          <a:p>
            <a:pPr lvl="4"/>
            <a:r>
              <a:t>Corpo livello cinque</a:t>
            </a:r>
          </a:p>
        </p:txBody>
      </p:sp>
      <p:sp>
        <p:nvSpPr>
          <p:cNvPr id="5" name="Numero diapositiva"/>
          <p:cNvSpPr txBox="1">
            <a:spLocks noGrp="1"/>
          </p:cNvSpPr>
          <p:nvPr>
            <p:ph type="sldNum" sz="quarter" idx="2"/>
          </p:nvPr>
        </p:nvSpPr>
        <p:spPr>
          <a:xfrm>
            <a:off x="20329146" y="12930187"/>
            <a:ext cx="409779" cy="415875"/>
          </a:xfrm>
          <a:prstGeom prst="rect">
            <a:avLst/>
          </a:prstGeom>
          <a:ln w="12700">
            <a:miter lim="400000"/>
          </a:ln>
        </p:spPr>
        <p:txBody>
          <a:bodyPr wrap="none" lIns="71437" tIns="71437" rIns="71437" bIns="71437">
            <a:spAutoFit/>
          </a:bodyPr>
          <a:lstStyle>
            <a:lvl1pPr algn="r">
              <a:spcBef>
                <a:spcPts val="0"/>
              </a:spcBef>
              <a:defRPr sz="1800">
                <a:solidFill>
                  <a:srgbClr val="000000"/>
                </a:solidFill>
              </a:defRPr>
            </a:lvl1pPr>
          </a:lstStyle>
          <a:p>
            <a:fld id="{86CB4B4D-7CA3-9044-876B-883B54F8677D}" type="slidenum">
              <a:rPr/>
              <a:t>‹N›</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821531" rtl="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mn-lt"/>
          <a:ea typeface="+mn-ea"/>
          <a:cs typeface="+mn-cs"/>
          <a:sym typeface="Helvetica Neue Light"/>
        </a:defRPr>
      </a:lvl1pPr>
      <a:lvl2pPr marL="0" marR="0" indent="228600" algn="l" defTabSz="821531" rtl="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mn-lt"/>
          <a:ea typeface="+mn-ea"/>
          <a:cs typeface="+mn-cs"/>
          <a:sym typeface="Helvetica Neue Light"/>
        </a:defRPr>
      </a:lvl2pPr>
      <a:lvl3pPr marL="0" marR="0" indent="457200" algn="l" defTabSz="821531" rtl="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mn-lt"/>
          <a:ea typeface="+mn-ea"/>
          <a:cs typeface="+mn-cs"/>
          <a:sym typeface="Helvetica Neue Light"/>
        </a:defRPr>
      </a:lvl3pPr>
      <a:lvl4pPr marL="0" marR="0" indent="685800" algn="l" defTabSz="821531" rtl="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mn-lt"/>
          <a:ea typeface="+mn-ea"/>
          <a:cs typeface="+mn-cs"/>
          <a:sym typeface="Helvetica Neue Light"/>
        </a:defRPr>
      </a:lvl4pPr>
      <a:lvl5pPr marL="0" marR="0" indent="914400" algn="l" defTabSz="821531" rtl="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mn-lt"/>
          <a:ea typeface="+mn-ea"/>
          <a:cs typeface="+mn-cs"/>
          <a:sym typeface="Helvetica Neue Light"/>
        </a:defRPr>
      </a:lvl5pPr>
      <a:lvl6pPr marL="0" marR="0" indent="1143000" algn="l" defTabSz="821531" rtl="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mn-lt"/>
          <a:ea typeface="+mn-ea"/>
          <a:cs typeface="+mn-cs"/>
          <a:sym typeface="Helvetica Neue Light"/>
        </a:defRPr>
      </a:lvl6pPr>
      <a:lvl7pPr marL="0" marR="0" indent="1371600" algn="l" defTabSz="821531" rtl="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mn-lt"/>
          <a:ea typeface="+mn-ea"/>
          <a:cs typeface="+mn-cs"/>
          <a:sym typeface="Helvetica Neue Light"/>
        </a:defRPr>
      </a:lvl7pPr>
      <a:lvl8pPr marL="0" marR="0" indent="1600200" algn="l" defTabSz="821531" rtl="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mn-lt"/>
          <a:ea typeface="+mn-ea"/>
          <a:cs typeface="+mn-cs"/>
          <a:sym typeface="Helvetica Neue Light"/>
        </a:defRPr>
      </a:lvl8pPr>
      <a:lvl9pPr marL="0" marR="0" indent="1828800" algn="l" defTabSz="821531" rtl="0" latinLnBrk="0">
        <a:lnSpc>
          <a:spcPct val="100000"/>
        </a:lnSpc>
        <a:spcBef>
          <a:spcPts val="0"/>
        </a:spcBef>
        <a:spcAft>
          <a:spcPts val="0"/>
        </a:spcAft>
        <a:buClrTx/>
        <a:buSzTx/>
        <a:buFontTx/>
        <a:buNone/>
        <a:tabLst/>
        <a:defRPr sz="5800" b="0" i="0" u="none" strike="noStrike" cap="none" spc="0" baseline="0">
          <a:ln>
            <a:noFill/>
          </a:ln>
          <a:solidFill>
            <a:srgbClr val="000000"/>
          </a:solidFill>
          <a:uFillTx/>
          <a:latin typeface="+mn-lt"/>
          <a:ea typeface="+mn-ea"/>
          <a:cs typeface="+mn-cs"/>
          <a:sym typeface="Helvetica Neue Light"/>
        </a:defRPr>
      </a:lvl9pPr>
    </p:titleStyle>
    <p:bodyStyle>
      <a:lvl1pPr marL="635000" marR="0" indent="-635000" algn="l" defTabSz="821531" rtl="0" latinLnBrk="0">
        <a:lnSpc>
          <a:spcPct val="100000"/>
        </a:lnSpc>
        <a:spcBef>
          <a:spcPts val="5900"/>
        </a:spcBef>
        <a:spcAft>
          <a:spcPts val="0"/>
        </a:spcAft>
        <a:buClrTx/>
        <a:buSzPct val="75000"/>
        <a:buFont typeface="Helvetica Neue"/>
        <a:buChar char="•"/>
        <a:tabLst/>
        <a:defRPr sz="5000" b="0" i="0" u="none" strike="noStrike" cap="none" spc="0" baseline="0">
          <a:ln>
            <a:noFill/>
          </a:ln>
          <a:solidFill>
            <a:srgbClr val="747474"/>
          </a:solidFill>
          <a:uFillTx/>
          <a:latin typeface="+mn-lt"/>
          <a:ea typeface="+mn-ea"/>
          <a:cs typeface="+mn-cs"/>
          <a:sym typeface="Helvetica Neue Light"/>
        </a:defRPr>
      </a:lvl1pPr>
      <a:lvl2pPr marL="1092200" marR="0" indent="-635000" algn="l" defTabSz="821531" rtl="0" latinLnBrk="0">
        <a:lnSpc>
          <a:spcPct val="100000"/>
        </a:lnSpc>
        <a:spcBef>
          <a:spcPts val="5900"/>
        </a:spcBef>
        <a:spcAft>
          <a:spcPts val="0"/>
        </a:spcAft>
        <a:buClrTx/>
        <a:buSzPct val="75000"/>
        <a:buFont typeface="Helvetica Neue"/>
        <a:buChar char="•"/>
        <a:tabLst/>
        <a:defRPr sz="5000" b="0" i="0" u="none" strike="noStrike" cap="none" spc="0" baseline="0">
          <a:ln>
            <a:noFill/>
          </a:ln>
          <a:solidFill>
            <a:srgbClr val="747474"/>
          </a:solidFill>
          <a:uFillTx/>
          <a:latin typeface="+mn-lt"/>
          <a:ea typeface="+mn-ea"/>
          <a:cs typeface="+mn-cs"/>
          <a:sym typeface="Helvetica Neue Light"/>
        </a:defRPr>
      </a:lvl2pPr>
      <a:lvl3pPr marL="1549400" marR="0" indent="-635000" algn="l" defTabSz="821531" rtl="0" latinLnBrk="0">
        <a:lnSpc>
          <a:spcPct val="100000"/>
        </a:lnSpc>
        <a:spcBef>
          <a:spcPts val="5900"/>
        </a:spcBef>
        <a:spcAft>
          <a:spcPts val="0"/>
        </a:spcAft>
        <a:buClrTx/>
        <a:buSzPct val="75000"/>
        <a:buFont typeface="Helvetica Neue"/>
        <a:buChar char="•"/>
        <a:tabLst/>
        <a:defRPr sz="5000" b="0" i="0" u="none" strike="noStrike" cap="none" spc="0" baseline="0">
          <a:ln>
            <a:noFill/>
          </a:ln>
          <a:solidFill>
            <a:srgbClr val="747474"/>
          </a:solidFill>
          <a:uFillTx/>
          <a:latin typeface="+mn-lt"/>
          <a:ea typeface="+mn-ea"/>
          <a:cs typeface="+mn-cs"/>
          <a:sym typeface="Helvetica Neue Light"/>
        </a:defRPr>
      </a:lvl3pPr>
      <a:lvl4pPr marL="2006600" marR="0" indent="-635000" algn="l" defTabSz="821531" rtl="0" latinLnBrk="0">
        <a:lnSpc>
          <a:spcPct val="100000"/>
        </a:lnSpc>
        <a:spcBef>
          <a:spcPts val="5900"/>
        </a:spcBef>
        <a:spcAft>
          <a:spcPts val="0"/>
        </a:spcAft>
        <a:buClrTx/>
        <a:buSzPct val="75000"/>
        <a:buFont typeface="Helvetica Neue"/>
        <a:buChar char="•"/>
        <a:tabLst/>
        <a:defRPr sz="5000" b="0" i="0" u="none" strike="noStrike" cap="none" spc="0" baseline="0">
          <a:ln>
            <a:noFill/>
          </a:ln>
          <a:solidFill>
            <a:srgbClr val="747474"/>
          </a:solidFill>
          <a:uFillTx/>
          <a:latin typeface="+mn-lt"/>
          <a:ea typeface="+mn-ea"/>
          <a:cs typeface="+mn-cs"/>
          <a:sym typeface="Helvetica Neue Light"/>
        </a:defRPr>
      </a:lvl4pPr>
      <a:lvl5pPr marL="2463800" marR="0" indent="-635000" algn="l" defTabSz="821531" rtl="0" latinLnBrk="0">
        <a:lnSpc>
          <a:spcPct val="100000"/>
        </a:lnSpc>
        <a:spcBef>
          <a:spcPts val="5900"/>
        </a:spcBef>
        <a:spcAft>
          <a:spcPts val="0"/>
        </a:spcAft>
        <a:buClrTx/>
        <a:buSzPct val="75000"/>
        <a:buFont typeface="Helvetica Neue"/>
        <a:buChar char="•"/>
        <a:tabLst/>
        <a:defRPr sz="5000" b="0" i="0" u="none" strike="noStrike" cap="none" spc="0" baseline="0">
          <a:ln>
            <a:noFill/>
          </a:ln>
          <a:solidFill>
            <a:srgbClr val="747474"/>
          </a:solidFill>
          <a:uFillTx/>
          <a:latin typeface="+mn-lt"/>
          <a:ea typeface="+mn-ea"/>
          <a:cs typeface="+mn-cs"/>
          <a:sym typeface="Helvetica Neue Light"/>
        </a:defRPr>
      </a:lvl5pPr>
      <a:lvl6pPr marL="2921000" marR="0" indent="-635000" algn="l" defTabSz="821531" rtl="0" latinLnBrk="0">
        <a:lnSpc>
          <a:spcPct val="100000"/>
        </a:lnSpc>
        <a:spcBef>
          <a:spcPts val="5900"/>
        </a:spcBef>
        <a:spcAft>
          <a:spcPts val="0"/>
        </a:spcAft>
        <a:buClrTx/>
        <a:buSzPct val="75000"/>
        <a:buFont typeface="Helvetica Neue"/>
        <a:buChar char="•"/>
        <a:tabLst/>
        <a:defRPr sz="5000" b="0" i="0" u="none" strike="noStrike" cap="none" spc="0" baseline="0">
          <a:ln>
            <a:noFill/>
          </a:ln>
          <a:solidFill>
            <a:srgbClr val="747474"/>
          </a:solidFill>
          <a:uFillTx/>
          <a:latin typeface="+mn-lt"/>
          <a:ea typeface="+mn-ea"/>
          <a:cs typeface="+mn-cs"/>
          <a:sym typeface="Helvetica Neue Light"/>
        </a:defRPr>
      </a:lvl6pPr>
      <a:lvl7pPr marL="3378200" marR="0" indent="-635000" algn="l" defTabSz="821531" rtl="0" latinLnBrk="0">
        <a:lnSpc>
          <a:spcPct val="100000"/>
        </a:lnSpc>
        <a:spcBef>
          <a:spcPts val="5900"/>
        </a:spcBef>
        <a:spcAft>
          <a:spcPts val="0"/>
        </a:spcAft>
        <a:buClrTx/>
        <a:buSzPct val="75000"/>
        <a:buFont typeface="Helvetica Neue"/>
        <a:buChar char="•"/>
        <a:tabLst/>
        <a:defRPr sz="5000" b="0" i="0" u="none" strike="noStrike" cap="none" spc="0" baseline="0">
          <a:ln>
            <a:noFill/>
          </a:ln>
          <a:solidFill>
            <a:srgbClr val="747474"/>
          </a:solidFill>
          <a:uFillTx/>
          <a:latin typeface="+mn-lt"/>
          <a:ea typeface="+mn-ea"/>
          <a:cs typeface="+mn-cs"/>
          <a:sym typeface="Helvetica Neue Light"/>
        </a:defRPr>
      </a:lvl7pPr>
      <a:lvl8pPr marL="3835400" marR="0" indent="-635000" algn="l" defTabSz="821531" rtl="0" latinLnBrk="0">
        <a:lnSpc>
          <a:spcPct val="100000"/>
        </a:lnSpc>
        <a:spcBef>
          <a:spcPts val="5900"/>
        </a:spcBef>
        <a:spcAft>
          <a:spcPts val="0"/>
        </a:spcAft>
        <a:buClrTx/>
        <a:buSzPct val="75000"/>
        <a:buFont typeface="Helvetica Neue"/>
        <a:buChar char="•"/>
        <a:tabLst/>
        <a:defRPr sz="5000" b="0" i="0" u="none" strike="noStrike" cap="none" spc="0" baseline="0">
          <a:ln>
            <a:noFill/>
          </a:ln>
          <a:solidFill>
            <a:srgbClr val="747474"/>
          </a:solidFill>
          <a:uFillTx/>
          <a:latin typeface="+mn-lt"/>
          <a:ea typeface="+mn-ea"/>
          <a:cs typeface="+mn-cs"/>
          <a:sym typeface="Helvetica Neue Light"/>
        </a:defRPr>
      </a:lvl8pPr>
      <a:lvl9pPr marL="4292600" marR="0" indent="-635000" algn="l" defTabSz="821531" rtl="0" latinLnBrk="0">
        <a:lnSpc>
          <a:spcPct val="100000"/>
        </a:lnSpc>
        <a:spcBef>
          <a:spcPts val="5900"/>
        </a:spcBef>
        <a:spcAft>
          <a:spcPts val="0"/>
        </a:spcAft>
        <a:buClrTx/>
        <a:buSzPct val="75000"/>
        <a:buFont typeface="Helvetica Neue"/>
        <a:buChar char="•"/>
        <a:tabLst/>
        <a:defRPr sz="5000" b="0" i="0" u="none" strike="noStrike" cap="none" spc="0" baseline="0">
          <a:ln>
            <a:noFill/>
          </a:ln>
          <a:solidFill>
            <a:srgbClr val="747474"/>
          </a:solidFill>
          <a:uFillTx/>
          <a:latin typeface="+mn-lt"/>
          <a:ea typeface="+mn-ea"/>
          <a:cs typeface="+mn-cs"/>
          <a:sym typeface="Helvetica Neue Light"/>
        </a:defRPr>
      </a:lvl9pPr>
    </p:bodyStyle>
    <p:otherStyle>
      <a:lvl1pPr marL="0" marR="0" indent="0" algn="r" defTabSz="821531"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Neue"/>
        </a:defRPr>
      </a:lvl1pPr>
      <a:lvl2pPr marL="0" marR="0" indent="228600" algn="r" defTabSz="821531"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Neue"/>
        </a:defRPr>
      </a:lvl2pPr>
      <a:lvl3pPr marL="0" marR="0" indent="457200" algn="r" defTabSz="821531"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Neue"/>
        </a:defRPr>
      </a:lvl3pPr>
      <a:lvl4pPr marL="0" marR="0" indent="685800" algn="r" defTabSz="821531"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Neue"/>
        </a:defRPr>
      </a:lvl4pPr>
      <a:lvl5pPr marL="0" marR="0" indent="914400" algn="r" defTabSz="821531"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Neue"/>
        </a:defRPr>
      </a:lvl5pPr>
      <a:lvl6pPr marL="0" marR="0" indent="1143000" algn="r" defTabSz="821531"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Neue"/>
        </a:defRPr>
      </a:lvl6pPr>
      <a:lvl7pPr marL="0" marR="0" indent="1371600" algn="r" defTabSz="821531"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Neue"/>
        </a:defRPr>
      </a:lvl7pPr>
      <a:lvl8pPr marL="0" marR="0" indent="1600200" algn="r" defTabSz="821531"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Neue"/>
        </a:defRPr>
      </a:lvl8pPr>
      <a:lvl9pPr marL="0" marR="0" indent="1828800" algn="r" defTabSz="821531"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file:////Applications/Adobe%20Photoshop%20CC%202019/Adobe%20Photoshop%20CC%202019.app"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2.jpg"/><Relationship Id="rId4" Type="http://schemas.openxmlformats.org/officeDocument/2006/relationships/image" Target="../media/image21.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slide" Target="slide9.xml"/><Relationship Id="rId1" Type="http://schemas.openxmlformats.org/officeDocument/2006/relationships/slideLayout" Target="../slideLayouts/slideLayout1.xml"/><Relationship Id="rId6" Type="http://schemas.openxmlformats.org/officeDocument/2006/relationships/slide" Target="slide10.xml"/><Relationship Id="rId5" Type="http://schemas.openxmlformats.org/officeDocument/2006/relationships/image" Target="../media/image10.png"/><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immagine presentazione.jpg" descr="immagine presentazione.jpg"/>
          <p:cNvPicPr>
            <a:picLocks noGrp="1"/>
          </p:cNvPicPr>
          <p:nvPr>
            <p:ph type="pic" idx="13"/>
          </p:nvPr>
        </p:nvPicPr>
        <p:blipFill>
          <a:blip r:embed="rId2">
            <a:extLst/>
          </a:blip>
          <a:stretch>
            <a:fillRect/>
          </a:stretch>
        </p:blipFill>
        <p:spPr>
          <a:xfrm>
            <a:off x="3046412" y="146050"/>
            <a:ext cx="18291176" cy="10988396"/>
          </a:xfrm>
          <a:prstGeom prst="rect">
            <a:avLst/>
          </a:prstGeom>
          <a:ln w="9525">
            <a:round/>
          </a:ln>
          <a:effectLst>
            <a:outerShdw blurRad="88900" dist="25400" dir="5400000" rotWithShape="0">
              <a:srgbClr val="000000">
                <a:alpha val="50000"/>
              </a:srgbClr>
            </a:outerShdw>
          </a:effectLst>
        </p:spPr>
      </p:pic>
      <p:pic>
        <p:nvPicPr>
          <p:cNvPr id="127" name="Logo_semplice_360ppi.jpg" descr="Logo_semplice_360ppi.jpg"/>
          <p:cNvPicPr>
            <a:picLocks noChangeAspect="1"/>
          </p:cNvPicPr>
          <p:nvPr/>
        </p:nvPicPr>
        <p:blipFill>
          <a:blip r:embed="rId3">
            <a:extLst/>
          </a:blip>
          <a:stretch>
            <a:fillRect/>
          </a:stretch>
        </p:blipFill>
        <p:spPr>
          <a:xfrm>
            <a:off x="406400" y="12780092"/>
            <a:ext cx="2857500" cy="741387"/>
          </a:xfrm>
          <a:prstGeom prst="rect">
            <a:avLst/>
          </a:prstGeom>
          <a:ln w="12700">
            <a:miter lim="400000"/>
          </a:ln>
        </p:spPr>
      </p:pic>
      <p:sp>
        <p:nvSpPr>
          <p:cNvPr id="128" name="LA  STAMPA…"/>
          <p:cNvSpPr txBox="1">
            <a:spLocks noGrp="1"/>
          </p:cNvSpPr>
          <p:nvPr>
            <p:ph type="title"/>
          </p:nvPr>
        </p:nvSpPr>
        <p:spPr>
          <a:prstGeom prst="rect">
            <a:avLst/>
          </a:prstGeom>
        </p:spPr>
        <p:txBody>
          <a:bodyPr/>
          <a:lstStyle/>
          <a:p>
            <a:pPr>
              <a:defRPr>
                <a:latin typeface="Helvetica Neue"/>
                <a:ea typeface="Helvetica Neue"/>
                <a:cs typeface="Helvetica Neue"/>
                <a:sym typeface="Helvetica Neue"/>
              </a:defRPr>
            </a:pPr>
            <a:r>
              <a:rPr dirty="0"/>
              <a:t>LA  STAMPA</a:t>
            </a:r>
          </a:p>
          <a:p>
            <a:pPr>
              <a:defRPr>
                <a:latin typeface="Helvetica Neue"/>
                <a:ea typeface="Helvetica Neue"/>
                <a:cs typeface="Helvetica Neue"/>
                <a:sym typeface="Helvetica Neue"/>
              </a:defRPr>
            </a:pPr>
            <a:r>
              <a:rPr dirty="0"/>
              <a:t>DIGITALE</a:t>
            </a:r>
          </a:p>
        </p:txBody>
      </p:sp>
      <p:sp>
        <p:nvSpPr>
          <p:cNvPr id="129" name="Dal monitor alla carta, il viaggio di un pixel"/>
          <p:cNvSpPr txBox="1">
            <a:spLocks noGrp="1"/>
          </p:cNvSpPr>
          <p:nvPr>
            <p:ph type="body" sz="quarter" idx="1"/>
          </p:nvPr>
        </p:nvSpPr>
        <p:spPr>
          <a:xfrm>
            <a:off x="14138673" y="11541313"/>
            <a:ext cx="7382198" cy="1349177"/>
          </a:xfrm>
          <a:prstGeom prst="rect">
            <a:avLst/>
          </a:prstGeom>
        </p:spPr>
        <p:txBody>
          <a:bodyPr>
            <a:normAutofit lnSpcReduction="10000"/>
          </a:bodyPr>
          <a:lstStyle>
            <a:lvl1pPr defTabSz="353258">
              <a:defRPr sz="3999"/>
            </a:lvl1pPr>
          </a:lstStyle>
          <a:p>
            <a:r>
              <a:rPr dirty="0"/>
              <a:t>Dal monitor </a:t>
            </a:r>
            <a:r>
              <a:rPr dirty="0" err="1"/>
              <a:t>alla</a:t>
            </a:r>
            <a:r>
              <a:t> carta, il viaggio di un pixel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 name="Schermata 2017-10-08 alle 18.34.57.png" descr="Schermata 2017-10-08 alle 18.34.57.png">
            <a:hlinkClick r:id="" action="ppaction://hlinkshowjump?jump=nextslide"/>
          </p:cNvPr>
          <p:cNvPicPr>
            <a:picLocks noChangeAspect="1"/>
          </p:cNvPicPr>
          <p:nvPr/>
        </p:nvPicPr>
        <p:blipFill>
          <a:blip r:embed="rId2">
            <a:extLst/>
          </a:blip>
          <a:stretch>
            <a:fillRect/>
          </a:stretch>
        </p:blipFill>
        <p:spPr>
          <a:xfrm>
            <a:off x="3631308" y="1143000"/>
            <a:ext cx="17121384" cy="1143000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La calibrazione del monitor"/>
          <p:cNvSpPr txBox="1"/>
          <p:nvPr/>
        </p:nvSpPr>
        <p:spPr>
          <a:xfrm>
            <a:off x="7870660" y="507999"/>
            <a:ext cx="8642681"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La calibrazione del monitor</a:t>
            </a:r>
          </a:p>
        </p:txBody>
      </p:sp>
      <p:grpSp>
        <p:nvGrpSpPr>
          <p:cNvPr id="2" name="Gruppo 1">
            <a:extLst>
              <a:ext uri="{FF2B5EF4-FFF2-40B4-BE49-F238E27FC236}">
                <a16:creationId xmlns:a16="http://schemas.microsoft.com/office/drawing/2014/main" id="{7DFCFC8D-4DD8-8B46-AAF4-274BBD53B1E0}"/>
              </a:ext>
            </a:extLst>
          </p:cNvPr>
          <p:cNvGrpSpPr/>
          <p:nvPr/>
        </p:nvGrpSpPr>
        <p:grpSpPr>
          <a:xfrm>
            <a:off x="312000" y="2358054"/>
            <a:ext cx="23760000" cy="8999892"/>
            <a:chOff x="177800" y="2358054"/>
            <a:chExt cx="23760000" cy="8999892"/>
          </a:xfrm>
        </p:grpSpPr>
        <p:sp>
          <p:nvSpPr>
            <p:cNvPr id="178" name="Calibrare un monitor significa fare in modo che esso possa visualizzare  nella maniera più fedele possibile i colori ed i livelli di luminosità di una immagine."/>
            <p:cNvSpPr txBox="1"/>
            <p:nvPr/>
          </p:nvSpPr>
          <p:spPr>
            <a:xfrm>
              <a:off x="177800" y="2358054"/>
              <a:ext cx="23760000" cy="1222275"/>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gn="just"/>
            </a:lstStyle>
            <a:p>
              <a:r>
                <a:rPr err="1"/>
                <a:t>Calibrare</a:t>
              </a:r>
              <a:r>
                <a:t> un monitor </a:t>
              </a:r>
              <a:r>
                <a:rPr err="1"/>
                <a:t>significa</a:t>
              </a:r>
              <a:r>
                <a:t> fare in </a:t>
              </a:r>
              <a:r>
                <a:rPr err="1"/>
                <a:t>modo</a:t>
              </a:r>
              <a:r>
                <a:t> </a:t>
              </a:r>
              <a:r>
                <a:rPr err="1"/>
                <a:t>che</a:t>
              </a:r>
              <a:r>
                <a:t> </a:t>
              </a:r>
              <a:r>
                <a:rPr err="1"/>
                <a:t>esso</a:t>
              </a:r>
              <a:r>
                <a:t> </a:t>
              </a:r>
              <a:r>
                <a:rPr err="1"/>
                <a:t>possa</a:t>
              </a:r>
              <a:r>
                <a:t> </a:t>
              </a:r>
              <a:r>
                <a:rPr err="1"/>
                <a:t>visualizzare</a:t>
              </a:r>
              <a:r>
                <a:t>  </a:t>
              </a:r>
              <a:r>
                <a:rPr err="1"/>
                <a:t>nella</a:t>
              </a:r>
              <a:r>
                <a:t> </a:t>
              </a:r>
              <a:r>
                <a:rPr err="1"/>
                <a:t>maniera</a:t>
              </a:r>
              <a:r>
                <a:t> </a:t>
              </a:r>
              <a:r>
                <a:rPr err="1"/>
                <a:t>più</a:t>
              </a:r>
              <a:r>
                <a:t> </a:t>
              </a:r>
              <a:r>
                <a:rPr err="1"/>
                <a:t>fedele</a:t>
              </a:r>
              <a:r>
                <a:t> </a:t>
              </a:r>
              <a:r>
                <a:rPr err="1"/>
                <a:t>possibile</a:t>
              </a:r>
              <a:r>
                <a:t> </a:t>
              </a:r>
              <a:r>
                <a:rPr err="1"/>
                <a:t>i</a:t>
              </a:r>
              <a:r>
                <a:t> </a:t>
              </a:r>
              <a:r>
                <a:rPr err="1"/>
                <a:t>colori</a:t>
              </a:r>
              <a:r>
                <a:t> </a:t>
              </a:r>
              <a:r>
                <a:rPr err="1"/>
                <a:t>ed</a:t>
              </a:r>
              <a:r>
                <a:t> </a:t>
              </a:r>
              <a:r>
                <a:rPr err="1"/>
                <a:t>i</a:t>
              </a:r>
              <a:r>
                <a:t> </a:t>
              </a:r>
              <a:r>
                <a:rPr err="1"/>
                <a:t>livelli</a:t>
              </a:r>
              <a:r>
                <a:t> di </a:t>
              </a:r>
              <a:r>
                <a:rPr err="1"/>
                <a:t>luminosità</a:t>
              </a:r>
              <a:r>
                <a:t> di </a:t>
              </a:r>
              <a:r>
                <a:rPr err="1"/>
                <a:t>una</a:t>
              </a:r>
              <a:r>
                <a:t> </a:t>
              </a:r>
              <a:r>
                <a:rPr err="1"/>
                <a:t>immagine</a:t>
              </a:r>
              <a:r>
                <a:t>.</a:t>
              </a:r>
            </a:p>
          </p:txBody>
        </p:sp>
        <p:sp>
          <p:nvSpPr>
            <p:cNvPr id="179" name="Il  computer controlla il monitor attraverso la scheda video che i occupa di “tradurre” in segnali elettrici i pixel componenti l’immagine e le relative caratteristiche colorimetriche e di luminosità."/>
            <p:cNvSpPr txBox="1"/>
            <p:nvPr/>
          </p:nvSpPr>
          <p:spPr>
            <a:xfrm>
              <a:off x="177800" y="4222460"/>
              <a:ext cx="23760000" cy="12222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gn="just"/>
            </a:lstStyle>
            <a:p>
              <a:r>
                <a:t>Il  computer controlla il monitor attraverso la scheda video che </a:t>
              </a:r>
              <a:r>
                <a:rPr lang="it-IT" err="1"/>
                <a:t>s</a:t>
              </a:r>
              <a:r>
                <a:t>i occupa di “tradurre” in segnali elettrici i pixel componenti l’immagine e le relative caratteristiche colorimetriche e di luminosità. </a:t>
              </a:r>
            </a:p>
          </p:txBody>
        </p:sp>
        <p:sp>
          <p:nvSpPr>
            <p:cNvPr id="180" name="A livello software la scheda video fa uso di una tabella chiamata LUT (LookUp Table) che consente di mappare i colori di una immagine in maniera molto veloce. Quando si calibra il monitor si interviene proprio su queste LUT in modo tale da compensare le deficienze colorimetriche del monitor."/>
            <p:cNvSpPr txBox="1"/>
            <p:nvPr/>
          </p:nvSpPr>
          <p:spPr>
            <a:xfrm>
              <a:off x="177800" y="6086865"/>
              <a:ext cx="23760000" cy="1768375"/>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gn="just"/>
            </a:lstStyle>
            <a:p>
              <a:r>
                <a:t>A </a:t>
              </a:r>
              <a:r>
                <a:rPr err="1"/>
                <a:t>livello</a:t>
              </a:r>
              <a:r>
                <a:t> software la </a:t>
              </a:r>
              <a:r>
                <a:rPr err="1"/>
                <a:t>scheda</a:t>
              </a:r>
              <a:r>
                <a:t> video fa </a:t>
              </a:r>
              <a:r>
                <a:rPr err="1"/>
                <a:t>uso</a:t>
              </a:r>
              <a:r>
                <a:t> di </a:t>
              </a:r>
              <a:r>
                <a:rPr err="1"/>
                <a:t>una</a:t>
              </a:r>
              <a:r>
                <a:t> </a:t>
              </a:r>
              <a:r>
                <a:rPr err="1"/>
                <a:t>tabella</a:t>
              </a:r>
              <a:r>
                <a:t> </a:t>
              </a:r>
              <a:r>
                <a:rPr err="1"/>
                <a:t>chiamata</a:t>
              </a:r>
              <a:r>
                <a:t> LUT (</a:t>
              </a:r>
              <a:r>
                <a:rPr err="1"/>
                <a:t>LookUp</a:t>
              </a:r>
              <a:r>
                <a:t> Table) </a:t>
              </a:r>
              <a:r>
                <a:rPr err="1"/>
                <a:t>che</a:t>
              </a:r>
              <a:r>
                <a:t> </a:t>
              </a:r>
              <a:r>
                <a:rPr err="1"/>
                <a:t>consente</a:t>
              </a:r>
              <a:r>
                <a:t> di </a:t>
              </a:r>
              <a:r>
                <a:rPr err="1"/>
                <a:t>mappare</a:t>
              </a:r>
              <a:r>
                <a:t> </a:t>
              </a:r>
              <a:r>
                <a:rPr err="1"/>
                <a:t>i</a:t>
              </a:r>
              <a:r>
                <a:t> </a:t>
              </a:r>
              <a:r>
                <a:rPr err="1"/>
                <a:t>colori</a:t>
              </a:r>
              <a:r>
                <a:t> di </a:t>
              </a:r>
              <a:r>
                <a:rPr err="1"/>
                <a:t>una</a:t>
              </a:r>
              <a:r>
                <a:t> </a:t>
              </a:r>
              <a:r>
                <a:rPr err="1"/>
                <a:t>immagine</a:t>
              </a:r>
              <a:r>
                <a:t> in </a:t>
              </a:r>
              <a:r>
                <a:rPr err="1"/>
                <a:t>maniera</a:t>
              </a:r>
              <a:r>
                <a:t> molto </a:t>
              </a:r>
              <a:r>
                <a:rPr err="1"/>
                <a:t>veloce</a:t>
              </a:r>
              <a:r>
                <a:t>. </a:t>
              </a:r>
              <a:r>
                <a:rPr err="1"/>
                <a:t>Quando</a:t>
              </a:r>
              <a:r>
                <a:t> </a:t>
              </a:r>
              <a:r>
                <a:rPr err="1"/>
                <a:t>si</a:t>
              </a:r>
              <a:r>
                <a:t> </a:t>
              </a:r>
              <a:r>
                <a:rPr err="1"/>
                <a:t>calibra</a:t>
              </a:r>
              <a:r>
                <a:t> </a:t>
              </a:r>
              <a:r>
                <a:rPr err="1"/>
                <a:t>il</a:t>
              </a:r>
              <a:r>
                <a:t> monitor </a:t>
              </a:r>
              <a:r>
                <a:rPr err="1"/>
                <a:t>si</a:t>
              </a:r>
              <a:r>
                <a:t> </a:t>
              </a:r>
              <a:r>
                <a:rPr err="1"/>
                <a:t>interviene</a:t>
              </a:r>
              <a:r>
                <a:t> </a:t>
              </a:r>
              <a:r>
                <a:rPr err="1"/>
                <a:t>proprio</a:t>
              </a:r>
              <a:r>
                <a:t> </a:t>
              </a:r>
              <a:r>
                <a:rPr err="1"/>
                <a:t>su</a:t>
              </a:r>
              <a:r>
                <a:t> </a:t>
              </a:r>
              <a:r>
                <a:rPr err="1"/>
                <a:t>queste</a:t>
              </a:r>
              <a:r>
                <a:t> LUT in </a:t>
              </a:r>
              <a:r>
                <a:rPr err="1"/>
                <a:t>modo</a:t>
              </a:r>
              <a:r>
                <a:t> tale da </a:t>
              </a:r>
              <a:r>
                <a:rPr err="1"/>
                <a:t>compensare</a:t>
              </a:r>
              <a:r>
                <a:t> le </a:t>
              </a:r>
              <a:r>
                <a:rPr err="1"/>
                <a:t>deficienze</a:t>
              </a:r>
              <a:r>
                <a:t> </a:t>
              </a:r>
              <a:r>
                <a:rPr err="1"/>
                <a:t>colorimetriche</a:t>
              </a:r>
              <a:r>
                <a:t> del monitor.</a:t>
              </a:r>
            </a:p>
          </p:txBody>
        </p:sp>
        <p:sp>
          <p:nvSpPr>
            <p:cNvPr id="181" name="Nella pratica quando si calibra il monitor la scheda video invia al monitor un colore campione predefinito ed avente caratteristiche colorimetriche ben precise. Il monitor lo visualizza ed un strumento (un colorimetro od uno spettrofotometro) misura le caratteristiche del colore riprodotto dal monitor stesso. Il confronto tra i valori del colore campione e quelli misurati dallo strumento consentono di stabilire la deviazione e quindi di apportare le opportune correzioni affinché possano essere riprodotti dal monitor i colori nella maniera più fedele possibile."/>
            <p:cNvSpPr txBox="1"/>
            <p:nvPr/>
          </p:nvSpPr>
          <p:spPr>
            <a:xfrm>
              <a:off x="177800" y="8497372"/>
              <a:ext cx="23760000" cy="28605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gn="just"/>
            </a:lstStyle>
            <a:p>
              <a:r>
                <a:t>Nella pratica quando si calibra il monitor la scheda video invia al monitor un colore campione predefinito ed avente caratteristiche colorimetriche ben precise. Il monitor lo visualizza ed un strumento (un colorimetro od uno spettrofotometro) misura le caratteristiche del colore riprodotto dal monitor stesso. Il confronto tra i valori del colore campione e quelli misurati dallo strumento consentono di stabilire la deviazione e quindi di apportare le opportune correzioni affinché possano essere riprodotti dal monitor i colori nella maniera più fedele possibile.</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La calibrazione del monitor"/>
          <p:cNvSpPr txBox="1"/>
          <p:nvPr/>
        </p:nvSpPr>
        <p:spPr>
          <a:xfrm>
            <a:off x="7870660" y="507999"/>
            <a:ext cx="8642681"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La calibrazione del monitor</a:t>
            </a:r>
          </a:p>
        </p:txBody>
      </p:sp>
      <p:sp>
        <p:nvSpPr>
          <p:cNvPr id="184" name="Eseguite le misurazioni su un certo n° di colori campione, il software che esegue la calibrazione compila la LUT per la scheda video che per interpolazione provvederà a stabilire i valori corretti di tutti colori riproducibili dal monitor. Tutto ciò viene salvato in un file chiamato “profilo ICC” e messo a disposizione del sistema per il suo utilizzo."/>
          <p:cNvSpPr txBox="1"/>
          <p:nvPr/>
        </p:nvSpPr>
        <p:spPr>
          <a:xfrm>
            <a:off x="312000" y="2261370"/>
            <a:ext cx="23760000" cy="17683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rPr err="1"/>
              <a:t>Eseguite</a:t>
            </a:r>
            <a:r>
              <a:t> le </a:t>
            </a:r>
            <a:r>
              <a:rPr err="1"/>
              <a:t>misurazioni</a:t>
            </a:r>
            <a:r>
              <a:t> </a:t>
            </a:r>
            <a:r>
              <a:rPr err="1"/>
              <a:t>su</a:t>
            </a:r>
            <a:r>
              <a:t> un </a:t>
            </a:r>
            <a:r>
              <a:rPr err="1"/>
              <a:t>certo</a:t>
            </a:r>
            <a:r>
              <a:t> n° di </a:t>
            </a:r>
            <a:r>
              <a:rPr err="1"/>
              <a:t>colori</a:t>
            </a:r>
            <a:r>
              <a:t> </a:t>
            </a:r>
            <a:r>
              <a:rPr err="1"/>
              <a:t>campione</a:t>
            </a:r>
            <a:r>
              <a:t>, </a:t>
            </a:r>
            <a:r>
              <a:rPr err="1"/>
              <a:t>il</a:t>
            </a:r>
            <a:r>
              <a:t> software </a:t>
            </a:r>
            <a:r>
              <a:rPr err="1"/>
              <a:t>che</a:t>
            </a:r>
            <a:r>
              <a:t> </a:t>
            </a:r>
            <a:r>
              <a:rPr err="1"/>
              <a:t>esegue</a:t>
            </a:r>
            <a:r>
              <a:t> la </a:t>
            </a:r>
            <a:r>
              <a:rPr err="1"/>
              <a:t>calibrazione</a:t>
            </a:r>
            <a:r>
              <a:t> </a:t>
            </a:r>
            <a:r>
              <a:rPr err="1"/>
              <a:t>compila</a:t>
            </a:r>
            <a:r>
              <a:t> la LUT per la </a:t>
            </a:r>
            <a:r>
              <a:rPr err="1"/>
              <a:t>scheda</a:t>
            </a:r>
            <a:r>
              <a:t> video </a:t>
            </a:r>
            <a:r>
              <a:rPr err="1"/>
              <a:t>che</a:t>
            </a:r>
            <a:r>
              <a:t> per </a:t>
            </a:r>
            <a:r>
              <a:rPr err="1"/>
              <a:t>interpolazione</a:t>
            </a:r>
            <a:r>
              <a:t> </a:t>
            </a:r>
            <a:r>
              <a:rPr err="1"/>
              <a:t>provvederà</a:t>
            </a:r>
            <a:r>
              <a:t> a </a:t>
            </a:r>
            <a:r>
              <a:rPr err="1"/>
              <a:t>stabilire</a:t>
            </a:r>
            <a:r>
              <a:t> </a:t>
            </a:r>
            <a:r>
              <a:rPr err="1"/>
              <a:t>i</a:t>
            </a:r>
            <a:r>
              <a:t> </a:t>
            </a:r>
            <a:r>
              <a:rPr err="1"/>
              <a:t>valori</a:t>
            </a:r>
            <a:r>
              <a:t> </a:t>
            </a:r>
            <a:r>
              <a:rPr err="1"/>
              <a:t>corretti</a:t>
            </a:r>
            <a:r>
              <a:t> di </a:t>
            </a:r>
            <a:r>
              <a:rPr err="1"/>
              <a:t>tutti</a:t>
            </a:r>
            <a:r>
              <a:t> </a:t>
            </a:r>
            <a:r>
              <a:rPr err="1"/>
              <a:t>colori</a:t>
            </a:r>
            <a:r>
              <a:t> </a:t>
            </a:r>
            <a:r>
              <a:rPr err="1"/>
              <a:t>riproducibili</a:t>
            </a:r>
            <a:r>
              <a:t> dal monitor. </a:t>
            </a:r>
            <a:r>
              <a:rPr err="1"/>
              <a:t>Tutto</a:t>
            </a:r>
            <a:r>
              <a:t> </a:t>
            </a:r>
            <a:r>
              <a:rPr err="1"/>
              <a:t>ciò</a:t>
            </a:r>
            <a:r>
              <a:t> </a:t>
            </a:r>
            <a:r>
              <a:rPr err="1"/>
              <a:t>viene</a:t>
            </a:r>
            <a:r>
              <a:t> </a:t>
            </a:r>
            <a:r>
              <a:rPr err="1"/>
              <a:t>salvato</a:t>
            </a:r>
            <a:r>
              <a:t> in un file </a:t>
            </a:r>
            <a:r>
              <a:rPr err="1"/>
              <a:t>chiamato</a:t>
            </a:r>
            <a:r>
              <a:t> “</a:t>
            </a:r>
            <a:r>
              <a:rPr err="1"/>
              <a:t>profilo</a:t>
            </a:r>
            <a:r>
              <a:t> ICC” e </a:t>
            </a:r>
            <a:r>
              <a:rPr err="1"/>
              <a:t>messo</a:t>
            </a:r>
            <a:r>
              <a:t> a </a:t>
            </a:r>
            <a:r>
              <a:rPr err="1"/>
              <a:t>disposizione</a:t>
            </a:r>
            <a:r>
              <a:t> del </a:t>
            </a:r>
            <a:r>
              <a:rPr err="1"/>
              <a:t>sistema</a:t>
            </a:r>
            <a:r>
              <a:t> per </a:t>
            </a:r>
            <a:r>
              <a:rPr err="1"/>
              <a:t>il</a:t>
            </a:r>
            <a:r>
              <a:t> </a:t>
            </a:r>
            <a:r>
              <a:rPr err="1"/>
              <a:t>suo</a:t>
            </a:r>
            <a:r>
              <a:t> </a:t>
            </a:r>
            <a:r>
              <a:rPr err="1"/>
              <a:t>utilizzo</a:t>
            </a:r>
            <a:r>
              <a:t>.</a:t>
            </a:r>
          </a:p>
        </p:txBody>
      </p:sp>
      <p:grpSp>
        <p:nvGrpSpPr>
          <p:cNvPr id="187" name="Gruppo"/>
          <p:cNvGrpSpPr/>
          <p:nvPr/>
        </p:nvGrpSpPr>
        <p:grpSpPr>
          <a:xfrm>
            <a:off x="2477510" y="4661022"/>
            <a:ext cx="6466784" cy="7049382"/>
            <a:chOff x="0" y="0"/>
            <a:chExt cx="6466782" cy="7049381"/>
          </a:xfrm>
        </p:grpSpPr>
        <p:pic>
          <p:nvPicPr>
            <p:cNvPr id="185" name="spettrofotometro I1_2.png" descr="spettrofotometro I1_2.png"/>
            <p:cNvPicPr>
              <a:picLocks noChangeAspect="1"/>
            </p:cNvPicPr>
            <p:nvPr/>
          </p:nvPicPr>
          <p:blipFill>
            <a:blip r:embed="rId2">
              <a:extLst/>
            </a:blip>
            <a:stretch>
              <a:fillRect/>
            </a:stretch>
          </p:blipFill>
          <p:spPr>
            <a:xfrm>
              <a:off x="0" y="582598"/>
              <a:ext cx="6466783" cy="6466784"/>
            </a:xfrm>
            <a:prstGeom prst="rect">
              <a:avLst/>
            </a:prstGeom>
            <a:ln w="12700" cap="flat">
              <a:noFill/>
              <a:miter lim="400000"/>
            </a:ln>
            <a:effectLst/>
          </p:spPr>
        </p:pic>
        <p:sp>
          <p:nvSpPr>
            <p:cNvPr id="186" name="Spettrofotometro I1 pro 2"/>
            <p:cNvSpPr txBox="1"/>
            <p:nvPr/>
          </p:nvSpPr>
          <p:spPr>
            <a:xfrm>
              <a:off x="563965" y="0"/>
              <a:ext cx="5338852" cy="6761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p>
              <a:r>
                <a:t>Spettrofotometro I1 pro 2</a:t>
              </a:r>
            </a:p>
          </p:txBody>
        </p:sp>
      </p:grpSp>
      <p:pic>
        <p:nvPicPr>
          <p:cNvPr id="188" name="Spider 5.jpg" descr="Spider 5.jpg"/>
          <p:cNvPicPr>
            <a:picLocks noChangeAspect="1"/>
          </p:cNvPicPr>
          <p:nvPr/>
        </p:nvPicPr>
        <p:blipFill>
          <a:blip r:embed="rId3">
            <a:extLst/>
          </a:blip>
          <a:stretch>
            <a:fillRect/>
          </a:stretch>
        </p:blipFill>
        <p:spPr>
          <a:xfrm>
            <a:off x="15818597" y="5607946"/>
            <a:ext cx="6466784" cy="5738132"/>
          </a:xfrm>
          <a:prstGeom prst="rect">
            <a:avLst/>
          </a:prstGeom>
          <a:ln w="12700">
            <a:miter lim="400000"/>
          </a:ln>
        </p:spPr>
      </p:pic>
      <p:sp>
        <p:nvSpPr>
          <p:cNvPr id="189" name="Colorimetro Spyder5"/>
          <p:cNvSpPr txBox="1"/>
          <p:nvPr/>
        </p:nvSpPr>
        <p:spPr>
          <a:xfrm>
            <a:off x="16853022" y="4772605"/>
            <a:ext cx="4397935" cy="676175"/>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r>
              <a:t>Colorimetro Spyder5</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La calibrazione del monitor"/>
          <p:cNvSpPr txBox="1"/>
          <p:nvPr/>
        </p:nvSpPr>
        <p:spPr>
          <a:xfrm>
            <a:off x="7870660" y="507999"/>
            <a:ext cx="8642681"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La calibrazione del monitor</a:t>
            </a:r>
          </a:p>
        </p:txBody>
      </p:sp>
      <p:sp>
        <p:nvSpPr>
          <p:cNvPr id="192" name="Calibrare il monitor vuol dire eseguire tre operazioni precise"/>
          <p:cNvSpPr txBox="1"/>
          <p:nvPr/>
        </p:nvSpPr>
        <p:spPr>
          <a:xfrm>
            <a:off x="346547" y="3909003"/>
            <a:ext cx="12246687" cy="676175"/>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r>
              <a:rPr err="1"/>
              <a:t>Calibrare</a:t>
            </a:r>
            <a:r>
              <a:t> </a:t>
            </a:r>
            <a:r>
              <a:rPr err="1"/>
              <a:t>il</a:t>
            </a:r>
            <a:r>
              <a:t> monitor </a:t>
            </a:r>
            <a:r>
              <a:rPr err="1"/>
              <a:t>vuol</a:t>
            </a:r>
            <a:r>
              <a:t> dire </a:t>
            </a:r>
            <a:r>
              <a:rPr err="1"/>
              <a:t>eseguire</a:t>
            </a:r>
            <a:r>
              <a:t> </a:t>
            </a:r>
            <a:r>
              <a:rPr err="1"/>
              <a:t>tre</a:t>
            </a:r>
            <a:r>
              <a:t> </a:t>
            </a:r>
            <a:r>
              <a:rPr err="1"/>
              <a:t>operazioni</a:t>
            </a:r>
            <a:r>
              <a:t> precise</a:t>
            </a:r>
          </a:p>
        </p:txBody>
      </p:sp>
      <p:sp>
        <p:nvSpPr>
          <p:cNvPr id="193" name="impostare la luminanza del bianco del monitor che si misura in cd/m2 in parole povere il bianco visualizzato dal monitor quanto deve essere luminoso…"/>
          <p:cNvSpPr txBox="1"/>
          <p:nvPr/>
        </p:nvSpPr>
        <p:spPr>
          <a:xfrm>
            <a:off x="313552" y="5295142"/>
            <a:ext cx="23760000" cy="4545474"/>
          </a:xfrm>
          <a:prstGeom prst="rect">
            <a:avLst/>
          </a:prstGeom>
          <a:ln w="12700">
            <a:miter lim="400000"/>
          </a:ln>
          <a:extLst>
            <a:ext uri="{C572A759-6A51-4108-AA02-DFA0A04FC94B}">
              <ma14:wrappingTextBoxFlag xmlns:ma14="http://schemas.microsoft.com/office/mac/drawingml/2011/main" xmlns="" val="1"/>
            </a:ext>
          </a:extLst>
        </p:spPr>
        <p:txBody>
          <a:bodyPr wrap="square" lIns="71437" tIns="71437" rIns="71437" bIns="71437" anchor="ctr">
            <a:spAutoFit/>
          </a:bodyPr>
          <a:lstStyle/>
          <a:p>
            <a:pPr marL="673100" indent="-673100" algn="just">
              <a:buSzPct val="100000"/>
              <a:buAutoNum type="arabicPeriod"/>
            </a:pPr>
            <a:r>
              <a:rPr err="1"/>
              <a:t>impostare</a:t>
            </a:r>
            <a:r>
              <a:t> la </a:t>
            </a:r>
            <a:r>
              <a:rPr err="1"/>
              <a:t>luminanza</a:t>
            </a:r>
            <a:r>
              <a:t> del </a:t>
            </a:r>
            <a:r>
              <a:rPr err="1"/>
              <a:t>bianco</a:t>
            </a:r>
            <a:r>
              <a:t> del monitor </a:t>
            </a:r>
            <a:r>
              <a:rPr err="1"/>
              <a:t>che</a:t>
            </a:r>
            <a:r>
              <a:t> </a:t>
            </a:r>
            <a:r>
              <a:rPr err="1"/>
              <a:t>si</a:t>
            </a:r>
            <a:r>
              <a:t> </a:t>
            </a:r>
            <a:r>
              <a:rPr err="1"/>
              <a:t>misura</a:t>
            </a:r>
            <a:r>
              <a:t> in cd/m</a:t>
            </a:r>
            <a:r>
              <a:rPr baseline="31999"/>
              <a:t>2 </a:t>
            </a:r>
            <a:r>
              <a:t>in parole </a:t>
            </a:r>
            <a:r>
              <a:rPr err="1"/>
              <a:t>povere</a:t>
            </a:r>
            <a:r>
              <a:t> </a:t>
            </a:r>
            <a:r>
              <a:rPr err="1"/>
              <a:t>il</a:t>
            </a:r>
            <a:r>
              <a:t> </a:t>
            </a:r>
            <a:r>
              <a:rPr err="1"/>
              <a:t>bianco</a:t>
            </a:r>
            <a:r>
              <a:t> </a:t>
            </a:r>
            <a:r>
              <a:rPr err="1"/>
              <a:t>visualizzato</a:t>
            </a:r>
            <a:r>
              <a:t> dal monitor </a:t>
            </a:r>
            <a:r>
              <a:rPr err="1"/>
              <a:t>quanto</a:t>
            </a:r>
            <a:r>
              <a:t> </a:t>
            </a:r>
            <a:r>
              <a:rPr err="1"/>
              <a:t>deve</a:t>
            </a:r>
            <a:r>
              <a:t> </a:t>
            </a:r>
            <a:r>
              <a:rPr err="1"/>
              <a:t>essere</a:t>
            </a:r>
            <a:r>
              <a:t> </a:t>
            </a:r>
            <a:r>
              <a:rPr err="1"/>
              <a:t>luminoso</a:t>
            </a:r>
            <a:endParaRPr/>
          </a:p>
          <a:p>
            <a:pPr marL="673100" indent="-673100">
              <a:buSzPct val="100000"/>
              <a:buAutoNum type="arabicPeriod"/>
            </a:pPr>
            <a:r>
              <a:rPr err="1"/>
              <a:t>impostare</a:t>
            </a:r>
            <a:r>
              <a:t> la </a:t>
            </a:r>
            <a:r>
              <a:rPr err="1"/>
              <a:t>cromaticità</a:t>
            </a:r>
            <a:r>
              <a:t> del </a:t>
            </a:r>
            <a:r>
              <a:rPr err="1"/>
              <a:t>bianco</a:t>
            </a:r>
            <a:r>
              <a:t> del monitor, </a:t>
            </a:r>
            <a:r>
              <a:rPr err="1"/>
              <a:t>cioè</a:t>
            </a:r>
            <a:r>
              <a:t> </a:t>
            </a:r>
            <a:r>
              <a:rPr err="1"/>
              <a:t>scegliere</a:t>
            </a:r>
            <a:r>
              <a:t> </a:t>
            </a:r>
            <a:r>
              <a:rPr err="1"/>
              <a:t>ed</a:t>
            </a:r>
            <a:r>
              <a:t> </a:t>
            </a:r>
            <a:r>
              <a:rPr err="1"/>
              <a:t>impostare</a:t>
            </a:r>
            <a:r>
              <a:t> un </a:t>
            </a:r>
            <a:r>
              <a:rPr err="1"/>
              <a:t>bianco</a:t>
            </a:r>
            <a:r>
              <a:t> </a:t>
            </a:r>
            <a:r>
              <a:rPr err="1"/>
              <a:t>più</a:t>
            </a:r>
            <a:r>
              <a:t> </a:t>
            </a:r>
            <a:r>
              <a:rPr err="1"/>
              <a:t>caldo</a:t>
            </a:r>
            <a:r>
              <a:t> (</a:t>
            </a:r>
            <a:r>
              <a:rPr err="1"/>
              <a:t>che</a:t>
            </a:r>
            <a:r>
              <a:t> </a:t>
            </a:r>
            <a:r>
              <a:rPr err="1"/>
              <a:t>tenda</a:t>
            </a:r>
            <a:r>
              <a:t> </a:t>
            </a:r>
            <a:r>
              <a:rPr err="1"/>
              <a:t>sul</a:t>
            </a:r>
            <a:r>
              <a:t> </a:t>
            </a:r>
            <a:r>
              <a:rPr err="1"/>
              <a:t>giallo</a:t>
            </a:r>
            <a:r>
              <a:t>) </a:t>
            </a:r>
            <a:r>
              <a:rPr err="1"/>
              <a:t>oppure</a:t>
            </a:r>
            <a:r>
              <a:t> </a:t>
            </a:r>
            <a:r>
              <a:rPr err="1"/>
              <a:t>più</a:t>
            </a:r>
            <a:r>
              <a:t> </a:t>
            </a:r>
            <a:r>
              <a:rPr err="1"/>
              <a:t>freddo</a:t>
            </a:r>
            <a:r>
              <a:t> (</a:t>
            </a:r>
            <a:r>
              <a:rPr err="1"/>
              <a:t>che</a:t>
            </a:r>
            <a:r>
              <a:t> </a:t>
            </a:r>
            <a:r>
              <a:rPr err="1"/>
              <a:t>tenda</a:t>
            </a:r>
            <a:r>
              <a:t> verso </a:t>
            </a:r>
            <a:r>
              <a:rPr err="1"/>
              <a:t>l’azzurro</a:t>
            </a:r>
            <a:r>
              <a:t>)</a:t>
            </a:r>
          </a:p>
          <a:p>
            <a:pPr marL="673100" indent="-673100">
              <a:buSzPct val="100000"/>
              <a:buAutoNum type="arabicPeriod"/>
            </a:pPr>
            <a:r>
              <a:rPr err="1"/>
              <a:t>impostare</a:t>
            </a:r>
            <a:r>
              <a:t> </a:t>
            </a:r>
            <a:r>
              <a:rPr err="1"/>
              <a:t>il</a:t>
            </a:r>
            <a:r>
              <a:t> gamma del monitor, vale a dire </a:t>
            </a:r>
            <a:r>
              <a:rPr err="1"/>
              <a:t>regolarne</a:t>
            </a:r>
            <a:r>
              <a:t> </a:t>
            </a:r>
            <a:r>
              <a:rPr err="1"/>
              <a:t>il</a:t>
            </a:r>
            <a:r>
              <a:t> </a:t>
            </a:r>
            <a:r>
              <a:rPr err="1"/>
              <a:t>suo</a:t>
            </a:r>
            <a:r>
              <a:t> </a:t>
            </a:r>
            <a:r>
              <a:rPr err="1"/>
              <a:t>contrasto</a:t>
            </a:r>
            <a:r>
              <a:t>. Se </a:t>
            </a:r>
            <a:r>
              <a:rPr err="1"/>
              <a:t>il</a:t>
            </a:r>
            <a:r>
              <a:t> gamma </a:t>
            </a:r>
            <a:r>
              <a:rPr err="1"/>
              <a:t>è</a:t>
            </a:r>
            <a:r>
              <a:t> basso </a:t>
            </a:r>
            <a:r>
              <a:rPr err="1"/>
              <a:t>il</a:t>
            </a:r>
            <a:r>
              <a:t> </a:t>
            </a:r>
            <a:r>
              <a:rPr err="1"/>
              <a:t>contrasto</a:t>
            </a:r>
            <a:r>
              <a:t> </a:t>
            </a:r>
            <a:r>
              <a:rPr err="1"/>
              <a:t>è</a:t>
            </a:r>
            <a:r>
              <a:t> basso, se </a:t>
            </a:r>
            <a:r>
              <a:rPr err="1"/>
              <a:t>il</a:t>
            </a:r>
            <a:r>
              <a:t> gamma </a:t>
            </a:r>
            <a:r>
              <a:rPr err="1"/>
              <a:t>è</a:t>
            </a:r>
            <a:r>
              <a:t> alto </a:t>
            </a:r>
            <a:r>
              <a:rPr err="1"/>
              <a:t>il</a:t>
            </a:r>
            <a:r>
              <a:t> </a:t>
            </a:r>
            <a:r>
              <a:rPr err="1"/>
              <a:t>contrasto</a:t>
            </a:r>
            <a:r>
              <a:t> </a:t>
            </a:r>
            <a:r>
              <a:rPr err="1"/>
              <a:t>è</a:t>
            </a:r>
            <a:r>
              <a:t> alto</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La calibrazione del monitor"/>
          <p:cNvSpPr txBox="1"/>
          <p:nvPr/>
        </p:nvSpPr>
        <p:spPr>
          <a:xfrm>
            <a:off x="7870660" y="507999"/>
            <a:ext cx="8642681"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La </a:t>
            </a:r>
            <a:r>
              <a:rPr err="1"/>
              <a:t>calibrazione</a:t>
            </a:r>
            <a:r>
              <a:t> del monitor</a:t>
            </a:r>
          </a:p>
        </p:txBody>
      </p:sp>
      <p:grpSp>
        <p:nvGrpSpPr>
          <p:cNvPr id="2" name="Gruppo 1">
            <a:extLst>
              <a:ext uri="{FF2B5EF4-FFF2-40B4-BE49-F238E27FC236}">
                <a16:creationId xmlns:a16="http://schemas.microsoft.com/office/drawing/2014/main" id="{20ED8839-4817-C144-81CD-6CBCFD28154A}"/>
              </a:ext>
            </a:extLst>
          </p:cNvPr>
          <p:cNvGrpSpPr/>
          <p:nvPr/>
        </p:nvGrpSpPr>
        <p:grpSpPr>
          <a:xfrm>
            <a:off x="311665" y="3935501"/>
            <a:ext cx="23760670" cy="5844999"/>
            <a:chOff x="311665" y="3198493"/>
            <a:chExt cx="23760670" cy="5844999"/>
          </a:xfrm>
        </p:grpSpPr>
        <p:sp>
          <p:nvSpPr>
            <p:cNvPr id="196" name="La calibrazione del monitor viene eseguita da dei software specializzati che si occupano di gestire le tre fasi precedentemente descritte con l’ausilio dello strumento di misurazione (spettrofotometro e colorimetro)"/>
            <p:cNvSpPr txBox="1"/>
            <p:nvPr/>
          </p:nvSpPr>
          <p:spPr>
            <a:xfrm>
              <a:off x="311665" y="3198493"/>
              <a:ext cx="23760670" cy="1252265"/>
            </a:xfrm>
            <a:prstGeom prst="rect">
              <a:avLst/>
            </a:prstGeom>
            <a:ln w="12700">
              <a:miter lim="400000"/>
            </a:ln>
            <a:extLst>
              <a:ext uri="{C572A759-6A51-4108-AA02-DFA0A04FC94B}">
                <ma14:wrappingTextBoxFlag xmlns:ma14="http://schemas.microsoft.com/office/mac/drawingml/2011/main" xmlns="" val="1"/>
              </a:ext>
            </a:extLst>
          </p:spPr>
          <p:txBody>
            <a:bodyPr wrap="square" lIns="71437" tIns="71437" rIns="71437" bIns="71437" anchor="ctr">
              <a:spAutoFit/>
            </a:bodyPr>
            <a:lstStyle>
              <a:lvl1pPr algn="just"/>
            </a:lstStyle>
            <a:p>
              <a:r>
                <a:t>La </a:t>
              </a:r>
              <a:r>
                <a:rPr err="1"/>
                <a:t>calibrazione</a:t>
              </a:r>
              <a:r>
                <a:t> del monitor </a:t>
              </a:r>
              <a:r>
                <a:rPr err="1"/>
                <a:t>viene</a:t>
              </a:r>
              <a:r>
                <a:t> </a:t>
              </a:r>
              <a:r>
                <a:rPr err="1"/>
                <a:t>eseguita</a:t>
              </a:r>
              <a:r>
                <a:t> da </a:t>
              </a:r>
              <a:r>
                <a:rPr err="1"/>
                <a:t>dei</a:t>
              </a:r>
              <a:r>
                <a:t> software </a:t>
              </a:r>
              <a:r>
                <a:rPr err="1"/>
                <a:t>specializzati</a:t>
              </a:r>
              <a:r>
                <a:t> </a:t>
              </a:r>
              <a:r>
                <a:rPr err="1"/>
                <a:t>che</a:t>
              </a:r>
              <a:r>
                <a:t> </a:t>
              </a:r>
              <a:r>
                <a:rPr err="1"/>
                <a:t>si</a:t>
              </a:r>
              <a:r>
                <a:t> </a:t>
              </a:r>
              <a:r>
                <a:rPr err="1"/>
                <a:t>occupano</a:t>
              </a:r>
              <a:r>
                <a:t> di </a:t>
              </a:r>
              <a:r>
                <a:rPr err="1"/>
                <a:t>gestire</a:t>
              </a:r>
              <a:r>
                <a:t> le </a:t>
              </a:r>
              <a:r>
                <a:rPr err="1"/>
                <a:t>tre</a:t>
              </a:r>
              <a:r>
                <a:t> </a:t>
              </a:r>
              <a:r>
                <a:rPr err="1"/>
                <a:t>fasi</a:t>
              </a:r>
              <a:r>
                <a:t> </a:t>
              </a:r>
              <a:r>
                <a:rPr err="1"/>
                <a:t>precedentemente</a:t>
              </a:r>
              <a:r>
                <a:t> </a:t>
              </a:r>
              <a:r>
                <a:rPr err="1"/>
                <a:t>descritte</a:t>
              </a:r>
              <a:r>
                <a:t> con </a:t>
              </a:r>
              <a:r>
                <a:rPr err="1"/>
                <a:t>l’ausilio</a:t>
              </a:r>
              <a:r>
                <a:t> </a:t>
              </a:r>
              <a:r>
                <a:rPr err="1"/>
                <a:t>dello</a:t>
              </a:r>
              <a:r>
                <a:t> </a:t>
              </a:r>
              <a:r>
                <a:rPr err="1"/>
                <a:t>strumento</a:t>
              </a:r>
              <a:r>
                <a:t> di </a:t>
              </a:r>
              <a:r>
                <a:rPr err="1"/>
                <a:t>misurazione</a:t>
              </a:r>
              <a:r>
                <a:t> (</a:t>
              </a:r>
              <a:r>
                <a:rPr err="1"/>
                <a:t>spettrofotometro</a:t>
              </a:r>
              <a:r>
                <a:t> e </a:t>
              </a:r>
              <a:r>
                <a:rPr err="1"/>
                <a:t>colorimetro</a:t>
              </a:r>
              <a:r>
                <a:t>)</a:t>
              </a:r>
            </a:p>
          </p:txBody>
        </p:sp>
        <p:sp>
          <p:nvSpPr>
            <p:cNvPr id="197" name="L’utente dovrà fornire al software i parametri cioè i valori di riferimento per la creazione del profilo. Il software a questo punto eseguirà tutte le operazioni di calibrazione e profilatura per portare il monitor a lavorare nelle condizioni stabilite dai parametri prima scelti."/>
            <p:cNvSpPr txBox="1"/>
            <p:nvPr/>
          </p:nvSpPr>
          <p:spPr>
            <a:xfrm>
              <a:off x="311665" y="5217861"/>
              <a:ext cx="23760670" cy="1806263"/>
            </a:xfrm>
            <a:prstGeom prst="rect">
              <a:avLst/>
            </a:prstGeom>
            <a:ln w="12700">
              <a:miter lim="400000"/>
            </a:ln>
            <a:extLst>
              <a:ext uri="{C572A759-6A51-4108-AA02-DFA0A04FC94B}">
                <ma14:wrappingTextBoxFlag xmlns:ma14="http://schemas.microsoft.com/office/mac/drawingml/2011/main" xmlns="" val="1"/>
              </a:ext>
            </a:extLst>
          </p:spPr>
          <p:txBody>
            <a:bodyPr wrap="square" lIns="71437" tIns="71437" rIns="71437" bIns="71437" anchor="ctr">
              <a:spAutoFit/>
            </a:bodyPr>
            <a:lstStyle/>
            <a:p>
              <a:pPr algn="just"/>
              <a:r>
                <a:rPr err="1"/>
                <a:t>L’utente</a:t>
              </a:r>
              <a:r>
                <a:t> </a:t>
              </a:r>
              <a:r>
                <a:rPr err="1"/>
                <a:t>dovrà</a:t>
              </a:r>
              <a:r>
                <a:t> </a:t>
              </a:r>
              <a:r>
                <a:rPr err="1"/>
                <a:t>fornire</a:t>
              </a:r>
              <a:r>
                <a:t> al software </a:t>
              </a:r>
              <a:r>
                <a:rPr err="1"/>
                <a:t>i</a:t>
              </a:r>
              <a:r>
                <a:t> </a:t>
              </a:r>
              <a:r>
                <a:rPr err="1"/>
                <a:t>parametri</a:t>
              </a:r>
              <a:r>
                <a:t> </a:t>
              </a:r>
              <a:r>
                <a:rPr err="1"/>
                <a:t>cioè</a:t>
              </a:r>
              <a:r>
                <a:t> </a:t>
              </a:r>
              <a:r>
                <a:rPr err="1"/>
                <a:t>i</a:t>
              </a:r>
              <a:r>
                <a:t> </a:t>
              </a:r>
              <a:r>
                <a:rPr err="1"/>
                <a:t>valori</a:t>
              </a:r>
              <a:r>
                <a:t> di </a:t>
              </a:r>
              <a:r>
                <a:rPr err="1"/>
                <a:t>riferimento</a:t>
              </a:r>
              <a:r>
                <a:t> per la </a:t>
              </a:r>
              <a:r>
                <a:rPr err="1"/>
                <a:t>creazione</a:t>
              </a:r>
              <a:r>
                <a:t> del </a:t>
              </a:r>
              <a:r>
                <a:rPr err="1"/>
                <a:t>profilo</a:t>
              </a:r>
              <a:r>
                <a:t>. Il software a </a:t>
              </a:r>
              <a:r>
                <a:rPr err="1"/>
                <a:t>questo</a:t>
              </a:r>
              <a:r>
                <a:t> </a:t>
              </a:r>
              <a:r>
                <a:rPr err="1"/>
                <a:t>punto</a:t>
              </a:r>
              <a:r>
                <a:t> </a:t>
              </a:r>
              <a:r>
                <a:rPr err="1"/>
                <a:t>eseguirà</a:t>
              </a:r>
              <a:r>
                <a:t> </a:t>
              </a:r>
              <a:r>
                <a:rPr err="1"/>
                <a:t>tutte</a:t>
              </a:r>
              <a:r>
                <a:t> le </a:t>
              </a:r>
              <a:r>
                <a:rPr err="1"/>
                <a:t>operazioni</a:t>
              </a:r>
              <a:r>
                <a:t> di </a:t>
              </a:r>
              <a:r>
                <a:rPr err="1"/>
                <a:t>calibrazione</a:t>
              </a:r>
              <a:r>
                <a:t> e </a:t>
              </a:r>
              <a:r>
                <a:rPr err="1"/>
                <a:t>profilatura</a:t>
              </a:r>
              <a:r>
                <a:t> per </a:t>
              </a:r>
              <a:r>
                <a:rPr err="1"/>
                <a:t>portare</a:t>
              </a:r>
              <a:r>
                <a:t> </a:t>
              </a:r>
              <a:r>
                <a:rPr err="1"/>
                <a:t>il</a:t>
              </a:r>
              <a:r>
                <a:t> monitor a </a:t>
              </a:r>
              <a:r>
                <a:rPr err="1"/>
                <a:t>lavorare</a:t>
              </a:r>
              <a:r>
                <a:t> </a:t>
              </a:r>
              <a:r>
                <a:rPr err="1"/>
                <a:t>nelle</a:t>
              </a:r>
              <a:r>
                <a:t> </a:t>
              </a:r>
              <a:r>
                <a:rPr err="1"/>
                <a:t>condizioni</a:t>
              </a:r>
              <a:r>
                <a:t> </a:t>
              </a:r>
              <a:r>
                <a:rPr err="1"/>
                <a:t>stabilite</a:t>
              </a:r>
              <a:r>
                <a:t> </a:t>
              </a:r>
              <a:r>
                <a:rPr err="1"/>
                <a:t>dai</a:t>
              </a:r>
              <a:r>
                <a:t> </a:t>
              </a:r>
              <a:r>
                <a:rPr err="1"/>
                <a:t>parametri</a:t>
              </a:r>
              <a:r>
                <a:t> prima </a:t>
              </a:r>
              <a:r>
                <a:rPr err="1"/>
                <a:t>scelti</a:t>
              </a:r>
              <a:r>
                <a:t>. </a:t>
              </a:r>
            </a:p>
          </p:txBody>
        </p:sp>
        <p:sp>
          <p:nvSpPr>
            <p:cNvPr id="198" name="Vediamo ora quali sono i valori ottimali per la calibrazioni del monitor, ovviamente questi valori sono riferiti per un utilizzo in campo fotografico."/>
            <p:cNvSpPr txBox="1"/>
            <p:nvPr/>
          </p:nvSpPr>
          <p:spPr>
            <a:xfrm>
              <a:off x="311665" y="7791227"/>
              <a:ext cx="23760670" cy="1252265"/>
            </a:xfrm>
            <a:prstGeom prst="rect">
              <a:avLst/>
            </a:prstGeom>
            <a:ln w="12700">
              <a:miter lim="400000"/>
            </a:ln>
            <a:extLst>
              <a:ext uri="{C572A759-6A51-4108-AA02-DFA0A04FC94B}">
                <ma14:wrappingTextBoxFlag xmlns:ma14="http://schemas.microsoft.com/office/mac/drawingml/2011/main" xmlns="" val="1"/>
              </a:ext>
            </a:extLst>
          </p:spPr>
          <p:txBody>
            <a:bodyPr wrap="square" lIns="71437" tIns="71437" rIns="71437" bIns="71437" anchor="ctr">
              <a:spAutoFit/>
            </a:bodyPr>
            <a:lstStyle/>
            <a:p>
              <a:pPr algn="just"/>
              <a:r>
                <a:rPr err="1"/>
                <a:t>Vediamo</a:t>
              </a:r>
              <a:r>
                <a:t> </a:t>
              </a:r>
              <a:r>
                <a:rPr err="1"/>
                <a:t>ora</a:t>
              </a:r>
              <a:r>
                <a:t> </a:t>
              </a:r>
              <a:r>
                <a:rPr err="1"/>
                <a:t>quali</a:t>
              </a:r>
              <a:r>
                <a:t> </a:t>
              </a:r>
              <a:r>
                <a:rPr err="1"/>
                <a:t>sono</a:t>
              </a:r>
              <a:r>
                <a:t> </a:t>
              </a:r>
              <a:r>
                <a:rPr err="1"/>
                <a:t>i</a:t>
              </a:r>
              <a:r>
                <a:t> </a:t>
              </a:r>
              <a:r>
                <a:rPr err="1"/>
                <a:t>valori</a:t>
              </a:r>
              <a:r>
                <a:t> </a:t>
              </a:r>
              <a:r>
                <a:rPr err="1"/>
                <a:t>ottimali</a:t>
              </a:r>
              <a:r>
                <a:t> per la </a:t>
              </a:r>
              <a:r>
                <a:rPr err="1"/>
                <a:t>calibrazioni</a:t>
              </a:r>
              <a:r>
                <a:t> del monitor, </a:t>
              </a:r>
              <a:r>
                <a:rPr err="1"/>
                <a:t>ovviamente</a:t>
              </a:r>
              <a:r>
                <a:t> </a:t>
              </a:r>
              <a:r>
                <a:rPr err="1"/>
                <a:t>questi</a:t>
              </a:r>
              <a:r>
                <a:t> </a:t>
              </a:r>
              <a:r>
                <a:rPr err="1"/>
                <a:t>valori</a:t>
              </a:r>
              <a:r>
                <a:t> </a:t>
              </a:r>
              <a:r>
                <a:rPr err="1"/>
                <a:t>sono</a:t>
              </a:r>
              <a:r>
                <a:t> </a:t>
              </a:r>
              <a:r>
                <a:rPr err="1"/>
                <a:t>riferiti</a:t>
              </a:r>
              <a:r>
                <a:t> per un </a:t>
              </a:r>
              <a:r>
                <a:rPr err="1"/>
                <a:t>utilizzo</a:t>
              </a:r>
              <a:r>
                <a:t> in campo </a:t>
              </a:r>
              <a:r>
                <a:rPr err="1"/>
                <a:t>fotografico</a:t>
              </a:r>
              <a:r>
                <a:t>. </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La luminanza come già accennato determina il valore di luminosità del punto di bianco del monitor. Si misura in cd/m2 ed il range di valori ottimale varia da 80 a 140 cd/m2. Tuttavia alcuni monitor non permettono di impostare tali valori in un range così esteso permettendo valori compresi tra i 100 e i 120 cd/m2. Il consiglio è quello di tenere un valore più basso possibile (80 - 90 cd/m2), il monitor risulterà meno luminoso ma sicuramente più fedele alla realtà di stampa"/>
          <p:cNvSpPr txBox="1"/>
          <p:nvPr/>
        </p:nvSpPr>
        <p:spPr>
          <a:xfrm>
            <a:off x="312000" y="3123595"/>
            <a:ext cx="23760000" cy="2914258"/>
          </a:xfrm>
          <a:prstGeom prst="rect">
            <a:avLst/>
          </a:prstGeom>
          <a:ln w="12700">
            <a:miter lim="400000"/>
          </a:ln>
          <a:extLst>
            <a:ext uri="{C572A759-6A51-4108-AA02-DFA0A04FC94B}">
              <ma14:wrappingTextBoxFlag xmlns:ma14="http://schemas.microsoft.com/office/mac/drawingml/2011/main" xmlns="" val="1"/>
            </a:ext>
          </a:extLst>
        </p:spPr>
        <p:txBody>
          <a:bodyPr wrap="square" lIns="71437" tIns="71437" rIns="71437" bIns="71437" anchor="ctr">
            <a:spAutoFit/>
          </a:bodyPr>
          <a:lstStyle/>
          <a:p>
            <a:pPr algn="just"/>
            <a:r>
              <a:t>La </a:t>
            </a:r>
            <a:r>
              <a:rPr err="1"/>
              <a:t>luminanza</a:t>
            </a:r>
            <a:r>
              <a:t> come </a:t>
            </a:r>
            <a:r>
              <a:rPr err="1"/>
              <a:t>già</a:t>
            </a:r>
            <a:r>
              <a:t> </a:t>
            </a:r>
            <a:r>
              <a:rPr err="1"/>
              <a:t>accennato</a:t>
            </a:r>
            <a:r>
              <a:t> </a:t>
            </a:r>
            <a:r>
              <a:rPr err="1"/>
              <a:t>determina</a:t>
            </a:r>
            <a:r>
              <a:t> </a:t>
            </a:r>
            <a:r>
              <a:rPr err="1"/>
              <a:t>il</a:t>
            </a:r>
            <a:r>
              <a:t> </a:t>
            </a:r>
            <a:r>
              <a:rPr err="1"/>
              <a:t>valore</a:t>
            </a:r>
            <a:r>
              <a:t> di </a:t>
            </a:r>
            <a:r>
              <a:rPr err="1"/>
              <a:t>luminosità</a:t>
            </a:r>
            <a:r>
              <a:t> del </a:t>
            </a:r>
            <a:r>
              <a:rPr err="1"/>
              <a:t>punto</a:t>
            </a:r>
            <a:r>
              <a:t> di </a:t>
            </a:r>
            <a:r>
              <a:rPr err="1"/>
              <a:t>bianco</a:t>
            </a:r>
            <a:r>
              <a:t> del monitor. Si </a:t>
            </a:r>
            <a:r>
              <a:rPr err="1"/>
              <a:t>misura</a:t>
            </a:r>
            <a:r>
              <a:t> in cd/m</a:t>
            </a:r>
            <a:r>
              <a:rPr baseline="31999"/>
              <a:t>2 </a:t>
            </a:r>
            <a:r>
              <a:rPr err="1"/>
              <a:t>ed</a:t>
            </a:r>
            <a:r>
              <a:t> </a:t>
            </a:r>
            <a:r>
              <a:rPr err="1"/>
              <a:t>il</a:t>
            </a:r>
            <a:r>
              <a:t> range di </a:t>
            </a:r>
            <a:r>
              <a:rPr err="1"/>
              <a:t>valori</a:t>
            </a:r>
            <a:r>
              <a:t> </a:t>
            </a:r>
            <a:r>
              <a:rPr err="1"/>
              <a:t>ottimale</a:t>
            </a:r>
            <a:r>
              <a:t> </a:t>
            </a:r>
            <a:r>
              <a:rPr err="1"/>
              <a:t>varia</a:t>
            </a:r>
            <a:r>
              <a:t> da 80 a 140 cd/m</a:t>
            </a:r>
            <a:r>
              <a:rPr baseline="31999"/>
              <a:t>2</a:t>
            </a:r>
            <a:r>
              <a:t>. </a:t>
            </a:r>
            <a:r>
              <a:rPr err="1"/>
              <a:t>Tuttavia</a:t>
            </a:r>
            <a:r>
              <a:t> </a:t>
            </a:r>
            <a:r>
              <a:rPr err="1"/>
              <a:t>alcuni</a:t>
            </a:r>
            <a:r>
              <a:t> monitor non </a:t>
            </a:r>
            <a:r>
              <a:rPr err="1"/>
              <a:t>permettono</a:t>
            </a:r>
            <a:r>
              <a:t> di </a:t>
            </a:r>
            <a:r>
              <a:rPr err="1"/>
              <a:t>impostare</a:t>
            </a:r>
            <a:r>
              <a:t> </a:t>
            </a:r>
            <a:r>
              <a:rPr err="1"/>
              <a:t>tali</a:t>
            </a:r>
            <a:r>
              <a:t> </a:t>
            </a:r>
            <a:r>
              <a:rPr err="1"/>
              <a:t>valori</a:t>
            </a:r>
            <a:r>
              <a:t> in un range </a:t>
            </a:r>
            <a:r>
              <a:rPr err="1"/>
              <a:t>così</a:t>
            </a:r>
            <a:r>
              <a:t> </a:t>
            </a:r>
            <a:r>
              <a:rPr err="1"/>
              <a:t>esteso</a:t>
            </a:r>
            <a:r>
              <a:t> </a:t>
            </a:r>
            <a:r>
              <a:rPr err="1"/>
              <a:t>permettendo</a:t>
            </a:r>
            <a:r>
              <a:t> </a:t>
            </a:r>
            <a:r>
              <a:rPr err="1"/>
              <a:t>valori</a:t>
            </a:r>
            <a:r>
              <a:t> </a:t>
            </a:r>
            <a:r>
              <a:rPr err="1"/>
              <a:t>compresi</a:t>
            </a:r>
            <a:r>
              <a:t> </a:t>
            </a:r>
            <a:r>
              <a:rPr err="1"/>
              <a:t>tra</a:t>
            </a:r>
            <a:r>
              <a:t> </a:t>
            </a:r>
            <a:r>
              <a:rPr err="1"/>
              <a:t>i</a:t>
            </a:r>
            <a:r>
              <a:t> 100 e </a:t>
            </a:r>
            <a:r>
              <a:rPr err="1"/>
              <a:t>i</a:t>
            </a:r>
            <a:r>
              <a:t> 120 cd/m</a:t>
            </a:r>
            <a:r>
              <a:rPr baseline="31999"/>
              <a:t>2</a:t>
            </a:r>
            <a:r>
              <a:t>. Il </a:t>
            </a:r>
            <a:r>
              <a:rPr err="1"/>
              <a:t>consiglio</a:t>
            </a:r>
            <a:r>
              <a:t> </a:t>
            </a:r>
            <a:r>
              <a:rPr err="1"/>
              <a:t>è</a:t>
            </a:r>
            <a:r>
              <a:t> </a:t>
            </a:r>
            <a:r>
              <a:rPr err="1"/>
              <a:t>quello</a:t>
            </a:r>
            <a:r>
              <a:t> di </a:t>
            </a:r>
            <a:r>
              <a:rPr err="1"/>
              <a:t>tenere</a:t>
            </a:r>
            <a:r>
              <a:t> un </a:t>
            </a:r>
            <a:r>
              <a:rPr err="1"/>
              <a:t>valore</a:t>
            </a:r>
            <a:r>
              <a:t> </a:t>
            </a:r>
            <a:r>
              <a:rPr err="1"/>
              <a:t>più</a:t>
            </a:r>
            <a:r>
              <a:t> basso </a:t>
            </a:r>
            <a:r>
              <a:rPr err="1"/>
              <a:t>possibile</a:t>
            </a:r>
            <a:r>
              <a:t> (80 - 90 cd/m</a:t>
            </a:r>
            <a:r>
              <a:rPr baseline="31999"/>
              <a:t>2</a:t>
            </a:r>
            <a:r>
              <a:t>), </a:t>
            </a:r>
            <a:r>
              <a:rPr err="1"/>
              <a:t>il</a:t>
            </a:r>
            <a:r>
              <a:t> monitor </a:t>
            </a:r>
            <a:r>
              <a:rPr err="1"/>
              <a:t>risulterà</a:t>
            </a:r>
            <a:r>
              <a:t> </a:t>
            </a:r>
            <a:r>
              <a:rPr err="1"/>
              <a:t>meno</a:t>
            </a:r>
            <a:r>
              <a:t> </a:t>
            </a:r>
            <a:r>
              <a:rPr err="1"/>
              <a:t>luminoso</a:t>
            </a:r>
            <a:r>
              <a:t> ma </a:t>
            </a:r>
            <a:r>
              <a:rPr err="1"/>
              <a:t>sicuramente</a:t>
            </a:r>
            <a:r>
              <a:t> </a:t>
            </a:r>
            <a:r>
              <a:rPr err="1"/>
              <a:t>più</a:t>
            </a:r>
            <a:r>
              <a:t> </a:t>
            </a:r>
            <a:r>
              <a:rPr err="1"/>
              <a:t>fedele</a:t>
            </a:r>
            <a:r>
              <a:t> </a:t>
            </a:r>
            <a:r>
              <a:rPr err="1"/>
              <a:t>alla</a:t>
            </a:r>
            <a:r>
              <a:t> </a:t>
            </a:r>
            <a:r>
              <a:rPr err="1"/>
              <a:t>realtà</a:t>
            </a:r>
            <a:r>
              <a:t> di </a:t>
            </a:r>
            <a:r>
              <a:rPr err="1"/>
              <a:t>stampa</a:t>
            </a:r>
            <a:endParaRPr/>
          </a:p>
        </p:txBody>
      </p:sp>
      <p:sp>
        <p:nvSpPr>
          <p:cNvPr id="201" name="La calibrazione del monitor"/>
          <p:cNvSpPr txBox="1"/>
          <p:nvPr/>
        </p:nvSpPr>
        <p:spPr>
          <a:xfrm>
            <a:off x="7870660" y="507999"/>
            <a:ext cx="8642681"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La calibrazione del monitor</a:t>
            </a:r>
          </a:p>
        </p:txBody>
      </p:sp>
      <p:sp>
        <p:nvSpPr>
          <p:cNvPr id="202" name="La cromaticità è il valore che determina quanto “bianco” deve essere il punto di bianco del monitor. Essa si esprime in gradi kelvin o con un valore di illuminante D. Generalmente si usa l’illuminante D65 che corrisponde ad una temperatura in gradi kelvin pari a 6500° In sostanza si tenta di emulare la visione del bianco come se fosse illuminato dal sole in una giornata serena"/>
          <p:cNvSpPr txBox="1"/>
          <p:nvPr/>
        </p:nvSpPr>
        <p:spPr>
          <a:xfrm>
            <a:off x="312000" y="7298768"/>
            <a:ext cx="23760000" cy="2360261"/>
          </a:xfrm>
          <a:prstGeom prst="rect">
            <a:avLst/>
          </a:prstGeom>
          <a:ln w="12700">
            <a:miter lim="400000"/>
          </a:ln>
          <a:extLst>
            <a:ext uri="{C572A759-6A51-4108-AA02-DFA0A04FC94B}">
              <ma14:wrappingTextBoxFlag xmlns:ma14="http://schemas.microsoft.com/office/mac/drawingml/2011/main" xmlns="" val="1"/>
            </a:ext>
          </a:extLst>
        </p:spPr>
        <p:txBody>
          <a:bodyPr wrap="square" lIns="71437" tIns="71437" rIns="71437" bIns="71437" anchor="ctr">
            <a:spAutoFit/>
          </a:bodyPr>
          <a:lstStyle/>
          <a:p>
            <a:pPr algn="just"/>
            <a:r>
              <a:t>La </a:t>
            </a:r>
            <a:r>
              <a:rPr err="1"/>
              <a:t>cromaticità</a:t>
            </a:r>
            <a:r>
              <a:t> </a:t>
            </a:r>
            <a:r>
              <a:rPr err="1"/>
              <a:t>è</a:t>
            </a:r>
            <a:r>
              <a:t> </a:t>
            </a:r>
            <a:r>
              <a:rPr err="1"/>
              <a:t>il</a:t>
            </a:r>
            <a:r>
              <a:t> </a:t>
            </a:r>
            <a:r>
              <a:rPr err="1"/>
              <a:t>valore</a:t>
            </a:r>
            <a:r>
              <a:t> </a:t>
            </a:r>
            <a:r>
              <a:rPr err="1"/>
              <a:t>che</a:t>
            </a:r>
            <a:r>
              <a:t> </a:t>
            </a:r>
            <a:r>
              <a:rPr err="1"/>
              <a:t>determina</a:t>
            </a:r>
            <a:r>
              <a:t> </a:t>
            </a:r>
            <a:r>
              <a:rPr err="1"/>
              <a:t>quanto</a:t>
            </a:r>
            <a:r>
              <a:t> “</a:t>
            </a:r>
            <a:r>
              <a:rPr err="1"/>
              <a:t>bianco</a:t>
            </a:r>
            <a:r>
              <a:t>” </a:t>
            </a:r>
            <a:r>
              <a:rPr err="1"/>
              <a:t>deve</a:t>
            </a:r>
            <a:r>
              <a:t> </a:t>
            </a:r>
            <a:r>
              <a:rPr err="1"/>
              <a:t>essere</a:t>
            </a:r>
            <a:r>
              <a:t> </a:t>
            </a:r>
            <a:r>
              <a:rPr err="1"/>
              <a:t>il</a:t>
            </a:r>
            <a:r>
              <a:t> </a:t>
            </a:r>
            <a:r>
              <a:rPr err="1"/>
              <a:t>punto</a:t>
            </a:r>
            <a:r>
              <a:t> di </a:t>
            </a:r>
            <a:r>
              <a:rPr err="1"/>
              <a:t>bianco</a:t>
            </a:r>
            <a:r>
              <a:t> del monitor. Essa </a:t>
            </a:r>
            <a:r>
              <a:rPr err="1"/>
              <a:t>si</a:t>
            </a:r>
            <a:r>
              <a:t> </a:t>
            </a:r>
            <a:r>
              <a:rPr err="1"/>
              <a:t>esprime</a:t>
            </a:r>
            <a:r>
              <a:t> in </a:t>
            </a:r>
            <a:r>
              <a:rPr err="1"/>
              <a:t>gradi</a:t>
            </a:r>
            <a:r>
              <a:t> kelvin o con un </a:t>
            </a:r>
            <a:r>
              <a:rPr err="1"/>
              <a:t>valore</a:t>
            </a:r>
            <a:r>
              <a:t> di </a:t>
            </a:r>
            <a:r>
              <a:rPr err="1"/>
              <a:t>illuminante</a:t>
            </a:r>
            <a:r>
              <a:t> D. </a:t>
            </a:r>
            <a:r>
              <a:rPr err="1"/>
              <a:t>Generalmente</a:t>
            </a:r>
            <a:r>
              <a:t> </a:t>
            </a:r>
            <a:r>
              <a:rPr err="1"/>
              <a:t>si</a:t>
            </a:r>
            <a:r>
              <a:t> </a:t>
            </a:r>
            <a:r>
              <a:rPr err="1"/>
              <a:t>usa</a:t>
            </a:r>
            <a:r>
              <a:t> </a:t>
            </a:r>
            <a:r>
              <a:rPr err="1"/>
              <a:t>l’illuminante</a:t>
            </a:r>
            <a:r>
              <a:t> D65 </a:t>
            </a:r>
            <a:r>
              <a:rPr err="1"/>
              <a:t>che</a:t>
            </a:r>
            <a:r>
              <a:t> </a:t>
            </a:r>
            <a:r>
              <a:rPr err="1"/>
              <a:t>corrisponde</a:t>
            </a:r>
            <a:r>
              <a:t> ad </a:t>
            </a:r>
            <a:r>
              <a:rPr err="1"/>
              <a:t>una</a:t>
            </a:r>
            <a:r>
              <a:t> </a:t>
            </a:r>
            <a:r>
              <a:rPr err="1"/>
              <a:t>temperatura</a:t>
            </a:r>
            <a:r>
              <a:t> in </a:t>
            </a:r>
            <a:r>
              <a:rPr err="1"/>
              <a:t>gradi</a:t>
            </a:r>
            <a:r>
              <a:t> kelvin </a:t>
            </a:r>
            <a:r>
              <a:rPr err="1"/>
              <a:t>pari</a:t>
            </a:r>
            <a:r>
              <a:t> a 6500° In </a:t>
            </a:r>
            <a:r>
              <a:rPr err="1"/>
              <a:t>sostanza</a:t>
            </a:r>
            <a:r>
              <a:t> </a:t>
            </a:r>
            <a:r>
              <a:rPr err="1"/>
              <a:t>si</a:t>
            </a:r>
            <a:r>
              <a:t> </a:t>
            </a:r>
            <a:r>
              <a:rPr err="1"/>
              <a:t>tenta</a:t>
            </a:r>
            <a:r>
              <a:t> di </a:t>
            </a:r>
            <a:r>
              <a:rPr err="1"/>
              <a:t>emulare</a:t>
            </a:r>
            <a:r>
              <a:t> la </a:t>
            </a:r>
            <a:r>
              <a:rPr err="1"/>
              <a:t>visione</a:t>
            </a:r>
            <a:r>
              <a:t> del </a:t>
            </a:r>
            <a:r>
              <a:rPr err="1"/>
              <a:t>bianco</a:t>
            </a:r>
            <a:r>
              <a:t> come se fosse </a:t>
            </a:r>
            <a:r>
              <a:rPr err="1"/>
              <a:t>illuminato</a:t>
            </a:r>
            <a:r>
              <a:t> dal sole in </a:t>
            </a:r>
            <a:r>
              <a:rPr err="1"/>
              <a:t>una</a:t>
            </a:r>
            <a:r>
              <a:t> </a:t>
            </a:r>
            <a:r>
              <a:rPr err="1"/>
              <a:t>giornata</a:t>
            </a:r>
            <a:r>
              <a:t> </a:t>
            </a:r>
            <a:r>
              <a:rPr err="1"/>
              <a:t>serena</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La calibrazione del monitor"/>
          <p:cNvSpPr txBox="1"/>
          <p:nvPr/>
        </p:nvSpPr>
        <p:spPr>
          <a:xfrm>
            <a:off x="7870660" y="507999"/>
            <a:ext cx="8642681"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La calibrazione del monitor</a:t>
            </a:r>
          </a:p>
        </p:txBody>
      </p:sp>
      <p:sp>
        <p:nvSpPr>
          <p:cNvPr id="205" name="Il gamma del monitor esprime sostanzialmente la risposta in termini contrasto del monitor. Poiché questa risposta non è di tipo lineare (vale a dire che un segnale di luminosità in ingresso non corrisponde allo stesso valore in uscita) si genera una curva. Il valore incrementale di questa curva è rappresentato dal valore 𝝲 (gamma). E’ oramai accettato da tutte le piattaforme sia Windows ch MacOX un valore gamma pari 2.2 (sino a poco tempo fa MacOX utilizzava un gamma pari a 1.8 ora si è adeguato ad uno standard oramai universale)"/>
          <p:cNvSpPr txBox="1"/>
          <p:nvPr/>
        </p:nvSpPr>
        <p:spPr>
          <a:xfrm>
            <a:off x="312000" y="1890070"/>
            <a:ext cx="23760000" cy="2991202"/>
          </a:xfrm>
          <a:prstGeom prst="rect">
            <a:avLst/>
          </a:prstGeom>
          <a:ln w="12700">
            <a:miter lim="400000"/>
          </a:ln>
          <a:extLst>
            <a:ext uri="{C572A759-6A51-4108-AA02-DFA0A04FC94B}">
              <ma14:wrappingTextBoxFlag xmlns:ma14="http://schemas.microsoft.com/office/mac/drawingml/2011/main" xmlns="" val="1"/>
            </a:ext>
          </a:extLst>
        </p:spPr>
        <p:txBody>
          <a:bodyPr wrap="square" lIns="71437" tIns="71437" rIns="71437" bIns="71437" anchor="ctr">
            <a:spAutoFit/>
          </a:bodyPr>
          <a:lstStyle/>
          <a:p>
            <a:pPr algn="just">
              <a:spcBef>
                <a:spcPts val="600"/>
              </a:spcBef>
            </a:pPr>
            <a:r>
              <a:rPr dirty="0"/>
              <a:t>Il gamma del monitor </a:t>
            </a:r>
            <a:r>
              <a:rPr dirty="0" err="1"/>
              <a:t>esprime</a:t>
            </a:r>
            <a:r>
              <a:rPr dirty="0"/>
              <a:t> </a:t>
            </a:r>
            <a:r>
              <a:rPr dirty="0" err="1"/>
              <a:t>sostanzialmente</a:t>
            </a:r>
            <a:r>
              <a:rPr dirty="0"/>
              <a:t> la </a:t>
            </a:r>
            <a:r>
              <a:rPr dirty="0" err="1"/>
              <a:t>risposta</a:t>
            </a:r>
            <a:r>
              <a:rPr dirty="0"/>
              <a:t> in termini </a:t>
            </a:r>
            <a:r>
              <a:rPr dirty="0" err="1"/>
              <a:t>contrasto</a:t>
            </a:r>
            <a:r>
              <a:rPr dirty="0"/>
              <a:t> del monitor. </a:t>
            </a:r>
            <a:r>
              <a:rPr dirty="0" err="1"/>
              <a:t>Poiché</a:t>
            </a:r>
            <a:r>
              <a:rPr dirty="0"/>
              <a:t> </a:t>
            </a:r>
            <a:r>
              <a:rPr dirty="0" err="1"/>
              <a:t>questa</a:t>
            </a:r>
            <a:r>
              <a:rPr dirty="0"/>
              <a:t> </a:t>
            </a:r>
            <a:r>
              <a:rPr dirty="0" err="1"/>
              <a:t>risposta</a:t>
            </a:r>
            <a:r>
              <a:rPr dirty="0"/>
              <a:t> non </a:t>
            </a:r>
            <a:r>
              <a:rPr dirty="0" err="1"/>
              <a:t>è</a:t>
            </a:r>
            <a:r>
              <a:rPr dirty="0"/>
              <a:t> di </a:t>
            </a:r>
            <a:r>
              <a:rPr dirty="0" err="1"/>
              <a:t>tipo</a:t>
            </a:r>
            <a:r>
              <a:rPr dirty="0"/>
              <a:t> </a:t>
            </a:r>
            <a:r>
              <a:rPr dirty="0" err="1"/>
              <a:t>lineare</a:t>
            </a:r>
            <a:r>
              <a:rPr dirty="0"/>
              <a:t> (vale a dire </a:t>
            </a:r>
            <a:r>
              <a:rPr dirty="0" err="1"/>
              <a:t>che</a:t>
            </a:r>
            <a:r>
              <a:rPr dirty="0"/>
              <a:t> un </a:t>
            </a:r>
            <a:r>
              <a:rPr dirty="0" err="1"/>
              <a:t>segnale</a:t>
            </a:r>
            <a:r>
              <a:rPr dirty="0"/>
              <a:t> di </a:t>
            </a:r>
            <a:r>
              <a:rPr dirty="0" err="1"/>
              <a:t>luminosità</a:t>
            </a:r>
            <a:r>
              <a:rPr dirty="0"/>
              <a:t> in </a:t>
            </a:r>
            <a:r>
              <a:rPr dirty="0" err="1"/>
              <a:t>ingresso</a:t>
            </a:r>
            <a:r>
              <a:rPr dirty="0"/>
              <a:t> non </a:t>
            </a:r>
            <a:r>
              <a:rPr dirty="0" err="1"/>
              <a:t>corrisponde</a:t>
            </a:r>
            <a:r>
              <a:rPr dirty="0"/>
              <a:t> </a:t>
            </a:r>
            <a:r>
              <a:rPr dirty="0" err="1"/>
              <a:t>allo</a:t>
            </a:r>
            <a:r>
              <a:rPr dirty="0"/>
              <a:t> </a:t>
            </a:r>
            <a:r>
              <a:rPr dirty="0" err="1"/>
              <a:t>stesso</a:t>
            </a:r>
            <a:r>
              <a:rPr dirty="0"/>
              <a:t> </a:t>
            </a:r>
            <a:r>
              <a:rPr dirty="0" err="1"/>
              <a:t>valore</a:t>
            </a:r>
            <a:r>
              <a:rPr dirty="0"/>
              <a:t> in </a:t>
            </a:r>
            <a:r>
              <a:rPr dirty="0" err="1"/>
              <a:t>uscita</a:t>
            </a:r>
            <a:r>
              <a:rPr dirty="0"/>
              <a:t>) </a:t>
            </a:r>
            <a:r>
              <a:rPr dirty="0" err="1"/>
              <a:t>si</a:t>
            </a:r>
            <a:r>
              <a:rPr dirty="0"/>
              <a:t> genera </a:t>
            </a:r>
            <a:r>
              <a:rPr dirty="0" err="1"/>
              <a:t>una</a:t>
            </a:r>
            <a:r>
              <a:rPr dirty="0"/>
              <a:t> </a:t>
            </a:r>
            <a:r>
              <a:rPr dirty="0" err="1"/>
              <a:t>curva</a:t>
            </a:r>
            <a:r>
              <a:rPr dirty="0"/>
              <a:t>. Il </a:t>
            </a:r>
            <a:r>
              <a:rPr dirty="0" err="1"/>
              <a:t>valore</a:t>
            </a:r>
            <a:r>
              <a:rPr dirty="0"/>
              <a:t> </a:t>
            </a:r>
            <a:r>
              <a:rPr dirty="0" err="1"/>
              <a:t>incrementale</a:t>
            </a:r>
            <a:r>
              <a:rPr dirty="0"/>
              <a:t> di </a:t>
            </a:r>
            <a:r>
              <a:rPr dirty="0" err="1"/>
              <a:t>questa</a:t>
            </a:r>
            <a:r>
              <a:rPr dirty="0"/>
              <a:t> </a:t>
            </a:r>
            <a:r>
              <a:rPr dirty="0" err="1"/>
              <a:t>curva</a:t>
            </a:r>
            <a:r>
              <a:rPr dirty="0"/>
              <a:t> </a:t>
            </a:r>
            <a:r>
              <a:rPr dirty="0" err="1"/>
              <a:t>è</a:t>
            </a:r>
            <a:r>
              <a:rPr dirty="0"/>
              <a:t> </a:t>
            </a:r>
            <a:r>
              <a:rPr dirty="0" err="1"/>
              <a:t>rappresentato</a:t>
            </a:r>
            <a:r>
              <a:rPr dirty="0"/>
              <a:t> dal </a:t>
            </a:r>
            <a:r>
              <a:rPr dirty="0" err="1"/>
              <a:t>valore</a:t>
            </a:r>
            <a:r>
              <a:rPr dirty="0"/>
              <a:t> 𝝲 (gamma). E’ </a:t>
            </a:r>
            <a:r>
              <a:rPr dirty="0" err="1"/>
              <a:t>oramai</a:t>
            </a:r>
            <a:r>
              <a:rPr dirty="0"/>
              <a:t> </a:t>
            </a:r>
            <a:r>
              <a:rPr dirty="0" err="1"/>
              <a:t>accettato</a:t>
            </a:r>
            <a:r>
              <a:rPr dirty="0"/>
              <a:t> da </a:t>
            </a:r>
            <a:r>
              <a:rPr dirty="0" err="1"/>
              <a:t>tutte</a:t>
            </a:r>
            <a:r>
              <a:rPr dirty="0"/>
              <a:t> le </a:t>
            </a:r>
            <a:r>
              <a:rPr dirty="0" err="1"/>
              <a:t>piattaforme</a:t>
            </a:r>
            <a:r>
              <a:rPr dirty="0"/>
              <a:t> </a:t>
            </a:r>
            <a:r>
              <a:rPr dirty="0" err="1"/>
              <a:t>sia</a:t>
            </a:r>
            <a:r>
              <a:rPr dirty="0"/>
              <a:t> Windows </a:t>
            </a:r>
            <a:r>
              <a:rPr dirty="0" err="1"/>
              <a:t>ch</a:t>
            </a:r>
            <a:r>
              <a:rPr lang="it-IT" dirty="0"/>
              <a:t>e</a:t>
            </a:r>
            <a:r>
              <a:rPr dirty="0"/>
              <a:t> </a:t>
            </a:r>
            <a:r>
              <a:rPr dirty="0" err="1"/>
              <a:t>MacOX</a:t>
            </a:r>
            <a:r>
              <a:rPr dirty="0"/>
              <a:t> un </a:t>
            </a:r>
            <a:r>
              <a:rPr dirty="0" err="1"/>
              <a:t>valore</a:t>
            </a:r>
            <a:r>
              <a:rPr dirty="0"/>
              <a:t> gamma </a:t>
            </a:r>
            <a:r>
              <a:rPr dirty="0" err="1"/>
              <a:t>pari</a:t>
            </a:r>
            <a:r>
              <a:rPr dirty="0"/>
              <a:t> 2.2</a:t>
            </a:r>
            <a:endParaRPr lang="it-IT" dirty="0"/>
          </a:p>
          <a:p>
            <a:pPr algn="just">
              <a:spcBef>
                <a:spcPts val="600"/>
              </a:spcBef>
            </a:pPr>
            <a:r>
              <a:rPr dirty="0"/>
              <a:t>(</a:t>
            </a:r>
            <a:r>
              <a:rPr dirty="0" err="1"/>
              <a:t>sino</a:t>
            </a:r>
            <a:r>
              <a:rPr dirty="0"/>
              <a:t> a </a:t>
            </a:r>
            <a:r>
              <a:rPr dirty="0" err="1"/>
              <a:t>poco</a:t>
            </a:r>
            <a:r>
              <a:rPr dirty="0"/>
              <a:t> tempo fa </a:t>
            </a:r>
            <a:r>
              <a:rPr dirty="0" err="1"/>
              <a:t>MacOX</a:t>
            </a:r>
            <a:r>
              <a:rPr dirty="0"/>
              <a:t> </a:t>
            </a:r>
            <a:r>
              <a:rPr dirty="0" err="1"/>
              <a:t>utilizzava</a:t>
            </a:r>
            <a:r>
              <a:rPr dirty="0"/>
              <a:t> un gamma </a:t>
            </a:r>
            <a:r>
              <a:rPr dirty="0" err="1"/>
              <a:t>pari</a:t>
            </a:r>
            <a:r>
              <a:rPr dirty="0"/>
              <a:t> a 1.8 </a:t>
            </a:r>
            <a:r>
              <a:rPr dirty="0" err="1"/>
              <a:t>ora</a:t>
            </a:r>
            <a:r>
              <a:rPr dirty="0"/>
              <a:t> </a:t>
            </a:r>
            <a:r>
              <a:rPr dirty="0" err="1"/>
              <a:t>si</a:t>
            </a:r>
            <a:r>
              <a:rPr dirty="0"/>
              <a:t> </a:t>
            </a:r>
            <a:r>
              <a:rPr dirty="0" err="1"/>
              <a:t>è</a:t>
            </a:r>
            <a:r>
              <a:rPr dirty="0"/>
              <a:t> </a:t>
            </a:r>
            <a:r>
              <a:rPr dirty="0" err="1"/>
              <a:t>adeguato</a:t>
            </a:r>
            <a:r>
              <a:rPr dirty="0"/>
              <a:t> ad </a:t>
            </a:r>
            <a:r>
              <a:rPr dirty="0" err="1"/>
              <a:t>uno</a:t>
            </a:r>
            <a:r>
              <a:rPr dirty="0"/>
              <a:t> standard </a:t>
            </a:r>
            <a:r>
              <a:rPr dirty="0" err="1"/>
              <a:t>oramai</a:t>
            </a:r>
            <a:r>
              <a:rPr dirty="0"/>
              <a:t> </a:t>
            </a:r>
            <a:r>
              <a:rPr dirty="0" err="1"/>
              <a:t>universale</a:t>
            </a:r>
            <a:r>
              <a:rPr dirty="0"/>
              <a:t>)</a:t>
            </a:r>
          </a:p>
        </p:txBody>
      </p:sp>
      <p:pic>
        <p:nvPicPr>
          <p:cNvPr id="206" name="Curva gamma1.jpg" descr="Curva gamma1.jpg"/>
          <p:cNvPicPr>
            <a:picLocks noChangeAspect="1"/>
          </p:cNvPicPr>
          <p:nvPr/>
        </p:nvPicPr>
        <p:blipFill>
          <a:blip r:embed="rId2">
            <a:extLst/>
          </a:blip>
          <a:stretch>
            <a:fillRect/>
          </a:stretch>
        </p:blipFill>
        <p:spPr>
          <a:xfrm>
            <a:off x="2467797" y="5636381"/>
            <a:ext cx="6263603" cy="6465654"/>
          </a:xfrm>
          <a:prstGeom prst="rect">
            <a:avLst/>
          </a:prstGeom>
          <a:ln w="12700">
            <a:miter lim="400000"/>
          </a:ln>
        </p:spPr>
      </p:pic>
      <p:pic>
        <p:nvPicPr>
          <p:cNvPr id="207" name="curva gamma2.51.jpg" descr="curva gamma2.51.jpg"/>
          <p:cNvPicPr>
            <a:picLocks noChangeAspect="1"/>
          </p:cNvPicPr>
          <p:nvPr/>
        </p:nvPicPr>
        <p:blipFill>
          <a:blip r:embed="rId3">
            <a:extLst/>
          </a:blip>
          <a:stretch>
            <a:fillRect/>
          </a:stretch>
        </p:blipFill>
        <p:spPr>
          <a:xfrm>
            <a:off x="14847772" y="5637058"/>
            <a:ext cx="6585941" cy="646430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La calibrazione del monitor"/>
          <p:cNvSpPr txBox="1"/>
          <p:nvPr/>
        </p:nvSpPr>
        <p:spPr>
          <a:xfrm>
            <a:off x="7870660" y="507999"/>
            <a:ext cx="8642681"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La calibrazione del monitor</a:t>
            </a:r>
          </a:p>
        </p:txBody>
      </p:sp>
      <p:sp>
        <p:nvSpPr>
          <p:cNvPr id="210" name="Riassumendo, i valori da impostare come riferimento per la calibrazione del monitor, sono i seguenti:"/>
          <p:cNvSpPr txBox="1"/>
          <p:nvPr/>
        </p:nvSpPr>
        <p:spPr>
          <a:xfrm>
            <a:off x="649494" y="2498100"/>
            <a:ext cx="20631736" cy="67617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r>
              <a:rPr err="1"/>
              <a:t>Riassumendo</a:t>
            </a:r>
            <a:r>
              <a:t>, </a:t>
            </a:r>
            <a:r>
              <a:rPr err="1"/>
              <a:t>i</a:t>
            </a:r>
            <a:r>
              <a:t> </a:t>
            </a:r>
            <a:r>
              <a:rPr err="1"/>
              <a:t>valori</a:t>
            </a:r>
            <a:r>
              <a:t> da </a:t>
            </a:r>
            <a:r>
              <a:rPr err="1"/>
              <a:t>impostare</a:t>
            </a:r>
            <a:r>
              <a:t> come </a:t>
            </a:r>
            <a:r>
              <a:rPr err="1"/>
              <a:t>riferimento</a:t>
            </a:r>
            <a:r>
              <a:t> per la </a:t>
            </a:r>
            <a:r>
              <a:rPr err="1"/>
              <a:t>calibrazione</a:t>
            </a:r>
            <a:r>
              <a:t> del monitor, </a:t>
            </a:r>
            <a:r>
              <a:rPr err="1"/>
              <a:t>sono</a:t>
            </a:r>
            <a:r>
              <a:t> </a:t>
            </a:r>
            <a:r>
              <a:rPr err="1"/>
              <a:t>i</a:t>
            </a:r>
            <a:r>
              <a:t> </a:t>
            </a:r>
            <a:r>
              <a:rPr err="1"/>
              <a:t>seguenti</a:t>
            </a:r>
            <a:r>
              <a:t>:</a:t>
            </a:r>
          </a:p>
        </p:txBody>
      </p:sp>
      <p:grpSp>
        <p:nvGrpSpPr>
          <p:cNvPr id="3" name="Gruppo 2">
            <a:extLst>
              <a:ext uri="{FF2B5EF4-FFF2-40B4-BE49-F238E27FC236}">
                <a16:creationId xmlns:a16="http://schemas.microsoft.com/office/drawing/2014/main" id="{7F0C39C0-5E7A-904C-A766-E4746BE53BEA}"/>
              </a:ext>
            </a:extLst>
          </p:cNvPr>
          <p:cNvGrpSpPr/>
          <p:nvPr/>
        </p:nvGrpSpPr>
        <p:grpSpPr>
          <a:xfrm>
            <a:off x="1605730" y="3698416"/>
            <a:ext cx="17686757" cy="2833733"/>
            <a:chOff x="1605730" y="3819954"/>
            <a:chExt cx="17686757" cy="2833733"/>
          </a:xfrm>
        </p:grpSpPr>
        <p:sp>
          <p:nvSpPr>
            <p:cNvPr id="211" name="Luminanza pari ad un valore compreso tra 80 e 120 cd/m2 (meglio se un valore basso)"/>
            <p:cNvSpPr txBox="1"/>
            <p:nvPr/>
          </p:nvSpPr>
          <p:spPr>
            <a:xfrm>
              <a:off x="1605730" y="3819954"/>
              <a:ext cx="17686757" cy="676175"/>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r>
                <a:rPr err="1"/>
                <a:t>Luminanza</a:t>
              </a:r>
              <a:r>
                <a:t> </a:t>
              </a:r>
              <a:r>
                <a:rPr err="1"/>
                <a:t>pari</a:t>
              </a:r>
              <a:r>
                <a:t> ad un </a:t>
              </a:r>
              <a:r>
                <a:rPr err="1"/>
                <a:t>valore</a:t>
              </a:r>
              <a:r>
                <a:t> </a:t>
              </a:r>
              <a:r>
                <a:rPr err="1"/>
                <a:t>compreso</a:t>
              </a:r>
              <a:r>
                <a:t> </a:t>
              </a:r>
              <a:r>
                <a:rPr err="1"/>
                <a:t>tra</a:t>
              </a:r>
              <a:r>
                <a:t> 80 e 120 cd/m</a:t>
              </a:r>
              <a:r>
                <a:rPr baseline="31999"/>
                <a:t>2</a:t>
              </a:r>
              <a:r>
                <a:t> (</a:t>
              </a:r>
              <a:r>
                <a:rPr err="1"/>
                <a:t>meglio</a:t>
              </a:r>
              <a:r>
                <a:t> se un </a:t>
              </a:r>
              <a:r>
                <a:rPr err="1"/>
                <a:t>valore</a:t>
              </a:r>
              <a:r>
                <a:t> basso)</a:t>
              </a:r>
            </a:p>
          </p:txBody>
        </p:sp>
        <p:sp>
          <p:nvSpPr>
            <p:cNvPr id="212" name="Cromaticità del punto di bianco del monitor pari a D65 o 6500° kelvin"/>
            <p:cNvSpPr txBox="1"/>
            <p:nvPr/>
          </p:nvSpPr>
          <p:spPr>
            <a:xfrm>
              <a:off x="1605730" y="4898733"/>
              <a:ext cx="14253795" cy="676175"/>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r>
                <a:rPr err="1"/>
                <a:t>Cromaticità</a:t>
              </a:r>
              <a:r>
                <a:t> del </a:t>
              </a:r>
              <a:r>
                <a:rPr err="1"/>
                <a:t>punto</a:t>
              </a:r>
              <a:r>
                <a:t> di </a:t>
              </a:r>
              <a:r>
                <a:rPr err="1"/>
                <a:t>bianco</a:t>
              </a:r>
              <a:r>
                <a:t> del monitor </a:t>
              </a:r>
              <a:r>
                <a:rPr err="1"/>
                <a:t>pari</a:t>
              </a:r>
              <a:r>
                <a:t> a D65 o 6500° kelvin</a:t>
              </a:r>
            </a:p>
          </p:txBody>
        </p:sp>
        <p:sp>
          <p:nvSpPr>
            <p:cNvPr id="213" name="Gamma del monitor pari a 2.2"/>
            <p:cNvSpPr txBox="1"/>
            <p:nvPr/>
          </p:nvSpPr>
          <p:spPr>
            <a:xfrm>
              <a:off x="1605730" y="5977513"/>
              <a:ext cx="6245479" cy="67617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r>
                <a:t>Gamma del monitor </a:t>
              </a:r>
              <a:r>
                <a:rPr err="1"/>
                <a:t>pari</a:t>
              </a:r>
              <a:r>
                <a:t> a 2.2</a:t>
              </a:r>
            </a:p>
          </p:txBody>
        </p:sp>
      </p:grpSp>
      <p:sp>
        <p:nvSpPr>
          <p:cNvPr id="214" name="Il software di calibrazione e profilazione, terminate le routine normalmente visualizza un rapporto di stato del monitor confrontando i valori ottenuti dalla calibrazione con quelli immessi dall’utente. questa operazione di confronto è molto importante poiché ci indica lo scostamento dei valori ottenuti da quelli voluti. nel caso di valori molto piccoli li si può accettare, nel caso in cui questo scostamento sia di grande entità allora è bene ripetere le fasi di calibrazione del monitor."/>
          <p:cNvSpPr txBox="1"/>
          <p:nvPr/>
        </p:nvSpPr>
        <p:spPr>
          <a:xfrm>
            <a:off x="312000" y="7056292"/>
            <a:ext cx="23760000" cy="28605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t>Il software di </a:t>
            </a:r>
            <a:r>
              <a:rPr err="1"/>
              <a:t>calibrazione</a:t>
            </a:r>
            <a:r>
              <a:t> e </a:t>
            </a:r>
            <a:r>
              <a:rPr err="1"/>
              <a:t>profilazione</a:t>
            </a:r>
            <a:r>
              <a:t>, terminate le routine </a:t>
            </a:r>
            <a:r>
              <a:rPr err="1"/>
              <a:t>normalmente</a:t>
            </a:r>
            <a:r>
              <a:t> </a:t>
            </a:r>
            <a:r>
              <a:rPr err="1"/>
              <a:t>visualizza</a:t>
            </a:r>
            <a:r>
              <a:t> un </a:t>
            </a:r>
            <a:r>
              <a:rPr err="1"/>
              <a:t>rapporto</a:t>
            </a:r>
            <a:r>
              <a:t> di </a:t>
            </a:r>
            <a:r>
              <a:rPr err="1"/>
              <a:t>stato</a:t>
            </a:r>
            <a:r>
              <a:t> del monitor </a:t>
            </a:r>
            <a:r>
              <a:rPr err="1"/>
              <a:t>confrontando</a:t>
            </a:r>
            <a:r>
              <a:t> </a:t>
            </a:r>
            <a:r>
              <a:rPr err="1"/>
              <a:t>i</a:t>
            </a:r>
            <a:r>
              <a:t> </a:t>
            </a:r>
            <a:r>
              <a:rPr err="1"/>
              <a:t>valori</a:t>
            </a:r>
            <a:r>
              <a:t> </a:t>
            </a:r>
            <a:r>
              <a:rPr err="1"/>
              <a:t>ottenuti</a:t>
            </a:r>
            <a:r>
              <a:t> </a:t>
            </a:r>
            <a:r>
              <a:rPr err="1"/>
              <a:t>dalla</a:t>
            </a:r>
            <a:r>
              <a:t> </a:t>
            </a:r>
            <a:r>
              <a:rPr err="1"/>
              <a:t>calibrazione</a:t>
            </a:r>
            <a:r>
              <a:t> con </a:t>
            </a:r>
            <a:r>
              <a:rPr err="1"/>
              <a:t>quelli</a:t>
            </a:r>
            <a:r>
              <a:t> </a:t>
            </a:r>
            <a:r>
              <a:rPr err="1"/>
              <a:t>immessi</a:t>
            </a:r>
            <a:r>
              <a:t> </a:t>
            </a:r>
            <a:r>
              <a:rPr err="1"/>
              <a:t>dall’utente</a:t>
            </a:r>
            <a:r>
              <a:t>. </a:t>
            </a:r>
            <a:r>
              <a:rPr err="1"/>
              <a:t>questa</a:t>
            </a:r>
            <a:r>
              <a:t> </a:t>
            </a:r>
            <a:r>
              <a:rPr err="1"/>
              <a:t>operazione</a:t>
            </a:r>
            <a:r>
              <a:t> di </a:t>
            </a:r>
            <a:r>
              <a:rPr err="1"/>
              <a:t>confronto</a:t>
            </a:r>
            <a:r>
              <a:t> </a:t>
            </a:r>
            <a:r>
              <a:rPr err="1"/>
              <a:t>è</a:t>
            </a:r>
            <a:r>
              <a:t> molto </a:t>
            </a:r>
            <a:r>
              <a:rPr err="1"/>
              <a:t>importante</a:t>
            </a:r>
            <a:r>
              <a:t> </a:t>
            </a:r>
            <a:r>
              <a:rPr err="1"/>
              <a:t>poiché</a:t>
            </a:r>
            <a:r>
              <a:t> ci </a:t>
            </a:r>
            <a:r>
              <a:rPr err="1"/>
              <a:t>indica</a:t>
            </a:r>
            <a:r>
              <a:t> lo </a:t>
            </a:r>
            <a:r>
              <a:rPr err="1"/>
              <a:t>scostamento</a:t>
            </a:r>
            <a:r>
              <a:t> </a:t>
            </a:r>
            <a:r>
              <a:rPr err="1"/>
              <a:t>dei</a:t>
            </a:r>
            <a:r>
              <a:t> </a:t>
            </a:r>
            <a:r>
              <a:rPr err="1"/>
              <a:t>valori</a:t>
            </a:r>
            <a:r>
              <a:t> </a:t>
            </a:r>
            <a:r>
              <a:rPr err="1"/>
              <a:t>ottenuti</a:t>
            </a:r>
            <a:r>
              <a:t> da </a:t>
            </a:r>
            <a:r>
              <a:rPr err="1"/>
              <a:t>quelli</a:t>
            </a:r>
            <a:r>
              <a:t> </a:t>
            </a:r>
            <a:r>
              <a:rPr err="1"/>
              <a:t>voluti</a:t>
            </a:r>
            <a:r>
              <a:t>. </a:t>
            </a:r>
            <a:r>
              <a:rPr err="1"/>
              <a:t>nel</a:t>
            </a:r>
            <a:r>
              <a:t> </a:t>
            </a:r>
            <a:r>
              <a:rPr err="1"/>
              <a:t>caso</a:t>
            </a:r>
            <a:r>
              <a:t> di </a:t>
            </a:r>
            <a:r>
              <a:rPr err="1"/>
              <a:t>valori</a:t>
            </a:r>
            <a:r>
              <a:t> molto </a:t>
            </a:r>
            <a:r>
              <a:rPr err="1"/>
              <a:t>piccoli</a:t>
            </a:r>
            <a:r>
              <a:t> li </a:t>
            </a:r>
            <a:r>
              <a:rPr err="1"/>
              <a:t>si</a:t>
            </a:r>
            <a:r>
              <a:t> </a:t>
            </a:r>
            <a:r>
              <a:rPr err="1"/>
              <a:t>può</a:t>
            </a:r>
            <a:r>
              <a:t> </a:t>
            </a:r>
            <a:r>
              <a:rPr err="1"/>
              <a:t>accettare</a:t>
            </a:r>
            <a:r>
              <a:t>, </a:t>
            </a:r>
            <a:r>
              <a:rPr err="1"/>
              <a:t>nel</a:t>
            </a:r>
            <a:r>
              <a:t> </a:t>
            </a:r>
            <a:r>
              <a:rPr err="1"/>
              <a:t>caso</a:t>
            </a:r>
            <a:r>
              <a:t> in cui </a:t>
            </a:r>
            <a:r>
              <a:rPr err="1"/>
              <a:t>questo</a:t>
            </a:r>
            <a:r>
              <a:t> </a:t>
            </a:r>
            <a:r>
              <a:rPr err="1"/>
              <a:t>scostamento</a:t>
            </a:r>
            <a:r>
              <a:t> </a:t>
            </a:r>
            <a:r>
              <a:rPr err="1"/>
              <a:t>sia</a:t>
            </a:r>
            <a:r>
              <a:t> di </a:t>
            </a:r>
            <a:r>
              <a:rPr err="1"/>
              <a:t>grande</a:t>
            </a:r>
            <a:r>
              <a:t> </a:t>
            </a:r>
            <a:r>
              <a:rPr err="1"/>
              <a:t>entità</a:t>
            </a:r>
            <a:r>
              <a:t> </a:t>
            </a:r>
            <a:r>
              <a:rPr err="1"/>
              <a:t>allora</a:t>
            </a:r>
            <a:r>
              <a:t> </a:t>
            </a:r>
            <a:r>
              <a:rPr err="1"/>
              <a:t>è</a:t>
            </a:r>
            <a:r>
              <a:t> bene </a:t>
            </a:r>
            <a:r>
              <a:rPr err="1"/>
              <a:t>ripetere</a:t>
            </a:r>
            <a:r>
              <a:t> le </a:t>
            </a:r>
            <a:r>
              <a:rPr err="1"/>
              <a:t>fasi</a:t>
            </a:r>
            <a:r>
              <a:t> di </a:t>
            </a:r>
            <a:r>
              <a:rPr err="1"/>
              <a:t>calibrazione</a:t>
            </a:r>
            <a:r>
              <a:t> del monitor.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Le basi della gestione colore"/>
          <p:cNvSpPr txBox="1"/>
          <p:nvPr/>
        </p:nvSpPr>
        <p:spPr>
          <a:xfrm>
            <a:off x="7624635" y="507999"/>
            <a:ext cx="9134730"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Le basi della gestione colore</a:t>
            </a:r>
          </a:p>
        </p:txBody>
      </p:sp>
      <p:grpSp>
        <p:nvGrpSpPr>
          <p:cNvPr id="2" name="Gruppo 1">
            <a:extLst>
              <a:ext uri="{FF2B5EF4-FFF2-40B4-BE49-F238E27FC236}">
                <a16:creationId xmlns:a16="http://schemas.microsoft.com/office/drawing/2014/main" id="{F81CBBA5-5B0F-D940-993B-B5ACF58953D6}"/>
              </a:ext>
            </a:extLst>
          </p:cNvPr>
          <p:cNvGrpSpPr/>
          <p:nvPr/>
        </p:nvGrpSpPr>
        <p:grpSpPr>
          <a:xfrm>
            <a:off x="311999" y="2705522"/>
            <a:ext cx="23760002" cy="8319952"/>
            <a:chOff x="177798" y="1955801"/>
            <a:chExt cx="23760002" cy="8319952"/>
          </a:xfrm>
        </p:grpSpPr>
        <p:sp>
          <p:nvSpPr>
            <p:cNvPr id="216" name="La sola calibrazione del monitor non basta a risolvere tutti i problemi legati alla gestione colore. La nostra immagine prima di arrivare ad essere stampate dovrà compiere un viaggio attraverso vari software ed arrivare infine ad essere “tradotta” in gocce d’inchiostro. Subisce quindi profonde trasformazioni che se non gestite bene ed in un ambiente controllato si traducono in disastri. Questo è in maniera molto semplificata il concetto di gestione colore, cioè creare degli “ambienti” di lavoro nei quali i nostri pixel vengano sempre tradotti nel modo corretto nel passaggio da un ambiente all’altro."/>
            <p:cNvSpPr txBox="1"/>
            <p:nvPr/>
          </p:nvSpPr>
          <p:spPr>
            <a:xfrm>
              <a:off x="177798" y="1955801"/>
              <a:ext cx="23760000" cy="34066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rPr dirty="0"/>
                <a:t>La sola </a:t>
              </a:r>
              <a:r>
                <a:rPr dirty="0" err="1"/>
                <a:t>calibrazione</a:t>
              </a:r>
              <a:r>
                <a:rPr dirty="0"/>
                <a:t> del monitor non </a:t>
              </a:r>
              <a:r>
                <a:rPr dirty="0" err="1"/>
                <a:t>basta</a:t>
              </a:r>
              <a:r>
                <a:rPr dirty="0"/>
                <a:t> a </a:t>
              </a:r>
              <a:r>
                <a:rPr dirty="0" err="1"/>
                <a:t>risolvere</a:t>
              </a:r>
              <a:r>
                <a:rPr dirty="0"/>
                <a:t> </a:t>
              </a:r>
              <a:r>
                <a:rPr dirty="0" err="1"/>
                <a:t>tutti</a:t>
              </a:r>
              <a:r>
                <a:rPr dirty="0"/>
                <a:t> </a:t>
              </a:r>
              <a:r>
                <a:rPr dirty="0" err="1"/>
                <a:t>i</a:t>
              </a:r>
              <a:r>
                <a:rPr dirty="0"/>
                <a:t> </a:t>
              </a:r>
              <a:r>
                <a:rPr dirty="0" err="1"/>
                <a:t>problemi</a:t>
              </a:r>
              <a:r>
                <a:rPr dirty="0"/>
                <a:t> </a:t>
              </a:r>
              <a:r>
                <a:rPr dirty="0" err="1"/>
                <a:t>legati</a:t>
              </a:r>
              <a:r>
                <a:rPr dirty="0"/>
                <a:t> </a:t>
              </a:r>
              <a:r>
                <a:rPr dirty="0" err="1"/>
                <a:t>alla</a:t>
              </a:r>
              <a:r>
                <a:rPr dirty="0"/>
                <a:t> </a:t>
              </a:r>
              <a:r>
                <a:rPr dirty="0" err="1"/>
                <a:t>gestione</a:t>
              </a:r>
              <a:r>
                <a:rPr dirty="0"/>
                <a:t> </a:t>
              </a:r>
              <a:r>
                <a:rPr dirty="0" err="1"/>
                <a:t>colore</a:t>
              </a:r>
              <a:r>
                <a:rPr dirty="0"/>
                <a:t>. La nostra </a:t>
              </a:r>
              <a:r>
                <a:rPr dirty="0" err="1"/>
                <a:t>immagine</a:t>
              </a:r>
              <a:r>
                <a:rPr dirty="0"/>
                <a:t> prima di </a:t>
              </a:r>
              <a:r>
                <a:rPr dirty="0" err="1"/>
                <a:t>arrivare</a:t>
              </a:r>
              <a:r>
                <a:rPr dirty="0"/>
                <a:t> ad </a:t>
              </a:r>
              <a:r>
                <a:rPr dirty="0" err="1"/>
                <a:t>essere</a:t>
              </a:r>
              <a:r>
                <a:rPr dirty="0"/>
                <a:t> </a:t>
              </a:r>
              <a:r>
                <a:rPr dirty="0" err="1"/>
                <a:t>stampate</a:t>
              </a:r>
              <a:r>
                <a:rPr dirty="0"/>
                <a:t> </a:t>
              </a:r>
              <a:r>
                <a:rPr dirty="0" err="1"/>
                <a:t>dovrà</a:t>
              </a:r>
              <a:r>
                <a:rPr dirty="0"/>
                <a:t> </a:t>
              </a:r>
              <a:r>
                <a:rPr dirty="0" err="1"/>
                <a:t>compiere</a:t>
              </a:r>
              <a:r>
                <a:rPr dirty="0"/>
                <a:t> un </a:t>
              </a:r>
              <a:r>
                <a:rPr dirty="0" err="1"/>
                <a:t>viaggio</a:t>
              </a:r>
              <a:r>
                <a:rPr dirty="0"/>
                <a:t> </a:t>
              </a:r>
              <a:r>
                <a:rPr dirty="0" err="1"/>
                <a:t>attraverso</a:t>
              </a:r>
              <a:r>
                <a:rPr dirty="0"/>
                <a:t> </a:t>
              </a:r>
              <a:r>
                <a:rPr dirty="0" err="1"/>
                <a:t>vari</a:t>
              </a:r>
              <a:r>
                <a:rPr dirty="0"/>
                <a:t> software </a:t>
              </a:r>
              <a:r>
                <a:rPr dirty="0" err="1"/>
                <a:t>ed</a:t>
              </a:r>
              <a:r>
                <a:rPr dirty="0"/>
                <a:t> </a:t>
              </a:r>
              <a:r>
                <a:rPr dirty="0" err="1"/>
                <a:t>arrivare</a:t>
              </a:r>
              <a:r>
                <a:rPr dirty="0"/>
                <a:t> </a:t>
              </a:r>
              <a:r>
                <a:rPr dirty="0" err="1"/>
                <a:t>infine</a:t>
              </a:r>
              <a:r>
                <a:rPr dirty="0"/>
                <a:t> ad </a:t>
              </a:r>
              <a:r>
                <a:rPr dirty="0" err="1"/>
                <a:t>essere</a:t>
              </a:r>
              <a:r>
                <a:rPr dirty="0"/>
                <a:t> “</a:t>
              </a:r>
              <a:r>
                <a:rPr dirty="0" err="1"/>
                <a:t>tradotta</a:t>
              </a:r>
              <a:r>
                <a:rPr dirty="0"/>
                <a:t>” in </a:t>
              </a:r>
              <a:r>
                <a:rPr dirty="0" err="1"/>
                <a:t>gocce</a:t>
              </a:r>
              <a:r>
                <a:rPr dirty="0"/>
                <a:t> </a:t>
              </a:r>
              <a:r>
                <a:rPr dirty="0" err="1"/>
                <a:t>d’inchiostro</a:t>
              </a:r>
              <a:r>
                <a:rPr dirty="0"/>
                <a:t>. </a:t>
              </a:r>
              <a:r>
                <a:rPr dirty="0" err="1"/>
                <a:t>Subisce</a:t>
              </a:r>
              <a:r>
                <a:rPr dirty="0"/>
                <a:t> </a:t>
              </a:r>
              <a:r>
                <a:rPr dirty="0" err="1"/>
                <a:t>quindi</a:t>
              </a:r>
              <a:r>
                <a:rPr dirty="0"/>
                <a:t> </a:t>
              </a:r>
              <a:r>
                <a:rPr dirty="0" err="1"/>
                <a:t>profonde</a:t>
              </a:r>
              <a:r>
                <a:rPr dirty="0"/>
                <a:t> </a:t>
              </a:r>
              <a:r>
                <a:rPr dirty="0" err="1"/>
                <a:t>trasformazioni</a:t>
              </a:r>
              <a:r>
                <a:rPr dirty="0"/>
                <a:t> </a:t>
              </a:r>
              <a:r>
                <a:rPr dirty="0" err="1"/>
                <a:t>che</a:t>
              </a:r>
              <a:r>
                <a:rPr dirty="0"/>
                <a:t> se non </a:t>
              </a:r>
              <a:r>
                <a:rPr dirty="0" err="1"/>
                <a:t>gestite</a:t>
              </a:r>
              <a:r>
                <a:rPr dirty="0"/>
                <a:t> bene </a:t>
              </a:r>
              <a:r>
                <a:rPr dirty="0" err="1"/>
                <a:t>ed</a:t>
              </a:r>
              <a:r>
                <a:rPr dirty="0"/>
                <a:t> in un </a:t>
              </a:r>
              <a:r>
                <a:rPr dirty="0" err="1"/>
                <a:t>ambiente</a:t>
              </a:r>
              <a:r>
                <a:rPr dirty="0"/>
                <a:t> </a:t>
              </a:r>
              <a:r>
                <a:rPr dirty="0" err="1"/>
                <a:t>controllato</a:t>
              </a:r>
              <a:r>
                <a:rPr dirty="0"/>
                <a:t> </a:t>
              </a:r>
              <a:r>
                <a:rPr dirty="0" err="1"/>
                <a:t>si</a:t>
              </a:r>
              <a:r>
                <a:rPr dirty="0"/>
                <a:t> </a:t>
              </a:r>
              <a:r>
                <a:rPr dirty="0" err="1"/>
                <a:t>traducono</a:t>
              </a:r>
              <a:r>
                <a:rPr dirty="0"/>
                <a:t> in </a:t>
              </a:r>
              <a:r>
                <a:rPr dirty="0" err="1"/>
                <a:t>disastri</a:t>
              </a:r>
              <a:r>
                <a:rPr dirty="0"/>
                <a:t>. </a:t>
              </a:r>
              <a:r>
                <a:rPr dirty="0" err="1"/>
                <a:t>Questo</a:t>
              </a:r>
              <a:r>
                <a:rPr dirty="0"/>
                <a:t> </a:t>
              </a:r>
              <a:r>
                <a:rPr dirty="0" err="1"/>
                <a:t>è</a:t>
              </a:r>
              <a:r>
                <a:rPr dirty="0"/>
                <a:t> in </a:t>
              </a:r>
              <a:r>
                <a:rPr dirty="0" err="1"/>
                <a:t>maniera</a:t>
              </a:r>
              <a:r>
                <a:rPr dirty="0"/>
                <a:t> molto </a:t>
              </a:r>
              <a:r>
                <a:rPr dirty="0" err="1"/>
                <a:t>semplificata</a:t>
              </a:r>
              <a:r>
                <a:rPr dirty="0"/>
                <a:t> </a:t>
              </a:r>
              <a:r>
                <a:rPr dirty="0" err="1"/>
                <a:t>il</a:t>
              </a:r>
              <a:r>
                <a:rPr dirty="0"/>
                <a:t> </a:t>
              </a:r>
              <a:r>
                <a:rPr dirty="0" err="1"/>
                <a:t>concetto</a:t>
              </a:r>
              <a:r>
                <a:rPr dirty="0"/>
                <a:t> di </a:t>
              </a:r>
              <a:r>
                <a:rPr dirty="0" err="1"/>
                <a:t>gestione</a:t>
              </a:r>
              <a:r>
                <a:rPr dirty="0"/>
                <a:t> </a:t>
              </a:r>
              <a:r>
                <a:rPr dirty="0" err="1"/>
                <a:t>colore</a:t>
              </a:r>
              <a:r>
                <a:rPr dirty="0"/>
                <a:t>, </a:t>
              </a:r>
              <a:r>
                <a:rPr dirty="0" err="1"/>
                <a:t>cioè</a:t>
              </a:r>
              <a:r>
                <a:rPr dirty="0"/>
                <a:t> </a:t>
              </a:r>
              <a:r>
                <a:rPr dirty="0" err="1"/>
                <a:t>creare</a:t>
              </a:r>
              <a:r>
                <a:rPr dirty="0"/>
                <a:t> </a:t>
              </a:r>
              <a:r>
                <a:rPr dirty="0" err="1"/>
                <a:t>degli</a:t>
              </a:r>
              <a:r>
                <a:rPr dirty="0"/>
                <a:t> “</a:t>
              </a:r>
              <a:r>
                <a:rPr dirty="0" err="1"/>
                <a:t>ambienti</a:t>
              </a:r>
              <a:r>
                <a:rPr dirty="0"/>
                <a:t>” di </a:t>
              </a:r>
              <a:r>
                <a:rPr dirty="0" err="1"/>
                <a:t>lavoro</a:t>
              </a:r>
              <a:r>
                <a:rPr dirty="0"/>
                <a:t> </a:t>
              </a:r>
              <a:r>
                <a:rPr dirty="0" err="1"/>
                <a:t>nei</a:t>
              </a:r>
              <a:r>
                <a:rPr dirty="0"/>
                <a:t> </a:t>
              </a:r>
              <a:r>
                <a:rPr dirty="0" err="1"/>
                <a:t>quali</a:t>
              </a:r>
              <a:r>
                <a:rPr dirty="0"/>
                <a:t> </a:t>
              </a:r>
              <a:r>
                <a:rPr dirty="0" err="1"/>
                <a:t>i</a:t>
              </a:r>
              <a:r>
                <a:rPr dirty="0"/>
                <a:t> </a:t>
              </a:r>
              <a:r>
                <a:rPr dirty="0" err="1"/>
                <a:t>nostri</a:t>
              </a:r>
              <a:r>
                <a:rPr dirty="0"/>
                <a:t> pixel </a:t>
              </a:r>
              <a:r>
                <a:rPr dirty="0" err="1"/>
                <a:t>vengano</a:t>
              </a:r>
              <a:r>
                <a:rPr dirty="0"/>
                <a:t> </a:t>
              </a:r>
              <a:r>
                <a:rPr dirty="0" err="1"/>
                <a:t>sempre</a:t>
              </a:r>
              <a:r>
                <a:rPr dirty="0"/>
                <a:t> </a:t>
              </a:r>
              <a:r>
                <a:rPr dirty="0" err="1"/>
                <a:t>tradotti</a:t>
              </a:r>
              <a:r>
                <a:rPr dirty="0"/>
                <a:t> </a:t>
              </a:r>
              <a:r>
                <a:rPr dirty="0" err="1"/>
                <a:t>nel</a:t>
              </a:r>
              <a:r>
                <a:rPr dirty="0"/>
                <a:t> </a:t>
              </a:r>
              <a:r>
                <a:rPr dirty="0" err="1"/>
                <a:t>modo</a:t>
              </a:r>
              <a:r>
                <a:rPr dirty="0"/>
                <a:t> </a:t>
              </a:r>
              <a:r>
                <a:rPr dirty="0" err="1"/>
                <a:t>corretto</a:t>
              </a:r>
              <a:r>
                <a:rPr dirty="0"/>
                <a:t> </a:t>
              </a:r>
              <a:r>
                <a:rPr dirty="0" err="1"/>
                <a:t>nel</a:t>
              </a:r>
              <a:r>
                <a:rPr dirty="0"/>
                <a:t> </a:t>
              </a:r>
              <a:r>
                <a:rPr dirty="0" err="1"/>
                <a:t>passaggio</a:t>
              </a:r>
              <a:r>
                <a:rPr dirty="0"/>
                <a:t> da un </a:t>
              </a:r>
              <a:r>
                <a:rPr dirty="0" err="1"/>
                <a:t>ambiente</a:t>
              </a:r>
              <a:r>
                <a:rPr dirty="0"/>
                <a:t> </a:t>
              </a:r>
              <a:r>
                <a:rPr dirty="0" err="1"/>
                <a:t>all’altro</a:t>
              </a:r>
              <a:r>
                <a:rPr dirty="0"/>
                <a:t>.</a:t>
              </a:r>
            </a:p>
          </p:txBody>
        </p:sp>
        <p:sp>
          <p:nvSpPr>
            <p:cNvPr id="218" name="Il primo ambiente che la nostra immagine incontra nel momento in cui la carichiamo sul computer è il software che verrà usato per visualizzarla e modificarla. Qui ci riferiamo principalmente ai due software più noti cioè Photoshop e Lightroom. Entrambi i software lavorano in un ambiente di gestione colore cioè sono in grado di “colloquiare” con i profili creati per il monitor o per la stampante e visualizzare quindi al meglio l’immagine. Tuttavia perché ciò avvenga in Photoshop è necessario “istruirlo” sul modo di operare per interpretare al meglio i colori."/>
            <p:cNvSpPr txBox="1"/>
            <p:nvPr/>
          </p:nvSpPr>
          <p:spPr>
            <a:xfrm>
              <a:off x="177800" y="5770192"/>
              <a:ext cx="23760000" cy="28605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t>Il primo </a:t>
              </a:r>
              <a:r>
                <a:rPr err="1"/>
                <a:t>ambiente</a:t>
              </a:r>
              <a:r>
                <a:t> </a:t>
              </a:r>
              <a:r>
                <a:rPr err="1"/>
                <a:t>che</a:t>
              </a:r>
              <a:r>
                <a:t> la nostra </a:t>
              </a:r>
              <a:r>
                <a:rPr err="1"/>
                <a:t>immagine</a:t>
              </a:r>
              <a:r>
                <a:t> </a:t>
              </a:r>
              <a:r>
                <a:rPr err="1"/>
                <a:t>incontra</a:t>
              </a:r>
              <a:r>
                <a:t> </a:t>
              </a:r>
              <a:r>
                <a:rPr err="1"/>
                <a:t>nel</a:t>
              </a:r>
              <a:r>
                <a:t> </a:t>
              </a:r>
              <a:r>
                <a:rPr err="1"/>
                <a:t>momento</a:t>
              </a:r>
              <a:r>
                <a:t> in cui la </a:t>
              </a:r>
              <a:r>
                <a:rPr err="1"/>
                <a:t>carichiamo</a:t>
              </a:r>
              <a:r>
                <a:t> </a:t>
              </a:r>
              <a:r>
                <a:rPr err="1"/>
                <a:t>sul</a:t>
              </a:r>
              <a:r>
                <a:t> computer </a:t>
              </a:r>
              <a:r>
                <a:rPr err="1"/>
                <a:t>è</a:t>
              </a:r>
              <a:r>
                <a:t> </a:t>
              </a:r>
              <a:r>
                <a:rPr err="1"/>
                <a:t>il</a:t>
              </a:r>
              <a:r>
                <a:t> software </a:t>
              </a:r>
              <a:r>
                <a:rPr err="1"/>
                <a:t>che</a:t>
              </a:r>
              <a:r>
                <a:t> </a:t>
              </a:r>
              <a:r>
                <a:rPr err="1"/>
                <a:t>verrà</a:t>
              </a:r>
              <a:r>
                <a:t> </a:t>
              </a:r>
              <a:r>
                <a:rPr err="1"/>
                <a:t>usato</a:t>
              </a:r>
              <a:r>
                <a:t> per </a:t>
              </a:r>
              <a:r>
                <a:rPr err="1"/>
                <a:t>visualizzarla</a:t>
              </a:r>
              <a:r>
                <a:t> e </a:t>
              </a:r>
              <a:r>
                <a:rPr err="1"/>
                <a:t>modificarla</a:t>
              </a:r>
              <a:r>
                <a:t>. Qui ci </a:t>
              </a:r>
              <a:r>
                <a:rPr err="1"/>
                <a:t>riferiamo</a:t>
              </a:r>
              <a:r>
                <a:t> </a:t>
              </a:r>
              <a:r>
                <a:rPr err="1"/>
                <a:t>principalmente</a:t>
              </a:r>
              <a:r>
                <a:t> </a:t>
              </a:r>
              <a:r>
                <a:rPr err="1"/>
                <a:t>ai</a:t>
              </a:r>
              <a:r>
                <a:t> due software </a:t>
              </a:r>
              <a:r>
                <a:rPr err="1"/>
                <a:t>più</a:t>
              </a:r>
              <a:r>
                <a:t> </a:t>
              </a:r>
              <a:r>
                <a:rPr err="1"/>
                <a:t>noti</a:t>
              </a:r>
              <a:r>
                <a:t> </a:t>
              </a:r>
              <a:r>
                <a:rPr err="1"/>
                <a:t>cioè</a:t>
              </a:r>
              <a:r>
                <a:t> Photoshop e Lightroom. </a:t>
              </a:r>
              <a:r>
                <a:rPr err="1"/>
                <a:t>Entrambi</a:t>
              </a:r>
              <a:r>
                <a:t> </a:t>
              </a:r>
              <a:r>
                <a:rPr err="1"/>
                <a:t>i</a:t>
              </a:r>
              <a:r>
                <a:t> software </a:t>
              </a:r>
              <a:r>
                <a:rPr err="1"/>
                <a:t>lavorano</a:t>
              </a:r>
              <a:r>
                <a:t> in un </a:t>
              </a:r>
              <a:r>
                <a:rPr err="1"/>
                <a:t>ambiente</a:t>
              </a:r>
              <a:r>
                <a:t> di </a:t>
              </a:r>
              <a:r>
                <a:rPr err="1"/>
                <a:t>gestione</a:t>
              </a:r>
              <a:r>
                <a:t> </a:t>
              </a:r>
              <a:r>
                <a:rPr err="1"/>
                <a:t>colore</a:t>
              </a:r>
              <a:r>
                <a:t> </a:t>
              </a:r>
              <a:r>
                <a:rPr err="1"/>
                <a:t>cioè</a:t>
              </a:r>
              <a:r>
                <a:t> </a:t>
              </a:r>
              <a:r>
                <a:rPr err="1"/>
                <a:t>sono</a:t>
              </a:r>
              <a:r>
                <a:t> in </a:t>
              </a:r>
              <a:r>
                <a:rPr err="1"/>
                <a:t>grado</a:t>
              </a:r>
              <a:r>
                <a:t> di “</a:t>
              </a:r>
              <a:r>
                <a:rPr err="1"/>
                <a:t>colloquiare</a:t>
              </a:r>
              <a:r>
                <a:t>” con </a:t>
              </a:r>
              <a:r>
                <a:rPr err="1"/>
                <a:t>i</a:t>
              </a:r>
              <a:r>
                <a:t> </a:t>
              </a:r>
              <a:r>
                <a:rPr err="1"/>
                <a:t>profili</a:t>
              </a:r>
              <a:r>
                <a:t> </a:t>
              </a:r>
              <a:r>
                <a:rPr err="1"/>
                <a:t>creati</a:t>
              </a:r>
              <a:r>
                <a:t> per </a:t>
              </a:r>
              <a:r>
                <a:rPr err="1"/>
                <a:t>il</a:t>
              </a:r>
              <a:r>
                <a:t> monitor o per la </a:t>
              </a:r>
              <a:r>
                <a:rPr err="1"/>
                <a:t>stampante</a:t>
              </a:r>
              <a:r>
                <a:t> e </a:t>
              </a:r>
              <a:r>
                <a:rPr err="1"/>
                <a:t>visualizzare</a:t>
              </a:r>
              <a:r>
                <a:t> </a:t>
              </a:r>
              <a:r>
                <a:rPr err="1"/>
                <a:t>quindi</a:t>
              </a:r>
              <a:r>
                <a:t> al </a:t>
              </a:r>
              <a:r>
                <a:rPr err="1"/>
                <a:t>meglio</a:t>
              </a:r>
              <a:r>
                <a:t> </a:t>
              </a:r>
              <a:r>
                <a:rPr err="1"/>
                <a:t>l’immagine</a:t>
              </a:r>
              <a:r>
                <a:t>. </a:t>
              </a:r>
              <a:r>
                <a:rPr err="1"/>
                <a:t>Tuttavia</a:t>
              </a:r>
              <a:r>
                <a:t> </a:t>
              </a:r>
              <a:r>
                <a:rPr err="1"/>
                <a:t>perché</a:t>
              </a:r>
              <a:r>
                <a:t> </a:t>
              </a:r>
              <a:r>
                <a:rPr err="1"/>
                <a:t>ciò</a:t>
              </a:r>
              <a:r>
                <a:t> </a:t>
              </a:r>
              <a:r>
                <a:rPr err="1"/>
                <a:t>avvenga</a:t>
              </a:r>
              <a:r>
                <a:t> in Photoshop </a:t>
              </a:r>
              <a:r>
                <a:rPr err="1"/>
                <a:t>è</a:t>
              </a:r>
              <a:r>
                <a:t> </a:t>
              </a:r>
              <a:r>
                <a:rPr err="1"/>
                <a:t>necessario</a:t>
              </a:r>
              <a:r>
                <a:t> “</a:t>
              </a:r>
              <a:r>
                <a:rPr err="1"/>
                <a:t>istruirlo</a:t>
              </a:r>
              <a:r>
                <a:t>” </a:t>
              </a:r>
              <a:r>
                <a:rPr err="1"/>
                <a:t>sul</a:t>
              </a:r>
              <a:r>
                <a:t> </a:t>
              </a:r>
              <a:r>
                <a:rPr err="1"/>
                <a:t>modo</a:t>
              </a:r>
              <a:r>
                <a:t> di </a:t>
              </a:r>
              <a:r>
                <a:rPr err="1"/>
                <a:t>operare</a:t>
              </a:r>
              <a:r>
                <a:t> per </a:t>
              </a:r>
              <a:r>
                <a:rPr err="1"/>
                <a:t>interpretare</a:t>
              </a:r>
              <a:r>
                <a:t> al </a:t>
              </a:r>
              <a:r>
                <a:rPr err="1"/>
                <a:t>meglio</a:t>
              </a:r>
              <a:r>
                <a:t> </a:t>
              </a:r>
              <a:r>
                <a:rPr err="1"/>
                <a:t>i</a:t>
              </a:r>
              <a:r>
                <a:t> </a:t>
              </a:r>
              <a:r>
                <a:rPr err="1"/>
                <a:t>colori</a:t>
              </a:r>
              <a:r>
                <a:t>. </a:t>
              </a:r>
            </a:p>
          </p:txBody>
        </p:sp>
        <p:sp>
          <p:nvSpPr>
            <p:cNvPr id="219" name="Lightroom non richiede questo genere impostazione della gestione colore in quanto essa è già preimpostata nel software stesso, tuttavia in certe condizioni è in grado di lasciare all’utente la scelta sui profili da utilizzare."/>
            <p:cNvSpPr txBox="1"/>
            <p:nvPr/>
          </p:nvSpPr>
          <p:spPr>
            <a:xfrm>
              <a:off x="177800" y="9023488"/>
              <a:ext cx="23760000" cy="1252265"/>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rPr dirty="0"/>
                <a:t>Lightroom non </a:t>
              </a:r>
              <a:r>
                <a:rPr dirty="0" err="1"/>
                <a:t>richiede</a:t>
              </a:r>
              <a:r>
                <a:rPr dirty="0"/>
                <a:t> </a:t>
              </a:r>
              <a:r>
                <a:rPr dirty="0" err="1"/>
                <a:t>questo</a:t>
              </a:r>
              <a:r>
                <a:rPr dirty="0"/>
                <a:t> </a:t>
              </a:r>
              <a:r>
                <a:rPr dirty="0" err="1"/>
                <a:t>genere</a:t>
              </a:r>
              <a:r>
                <a:rPr dirty="0"/>
                <a:t> </a:t>
              </a:r>
              <a:r>
                <a:rPr dirty="0" err="1"/>
                <a:t>impostazione</a:t>
              </a:r>
              <a:r>
                <a:rPr dirty="0"/>
                <a:t> </a:t>
              </a:r>
              <a:r>
                <a:rPr dirty="0" err="1"/>
                <a:t>della</a:t>
              </a:r>
              <a:r>
                <a:rPr dirty="0"/>
                <a:t> </a:t>
              </a:r>
              <a:r>
                <a:rPr dirty="0" err="1"/>
                <a:t>gestione</a:t>
              </a:r>
              <a:r>
                <a:rPr dirty="0"/>
                <a:t> </a:t>
              </a:r>
              <a:r>
                <a:rPr dirty="0" err="1"/>
                <a:t>colore</a:t>
              </a:r>
              <a:r>
                <a:rPr dirty="0"/>
                <a:t> in </a:t>
              </a:r>
              <a:r>
                <a:rPr dirty="0" err="1"/>
                <a:t>quanto</a:t>
              </a:r>
              <a:r>
                <a:rPr dirty="0"/>
                <a:t> </a:t>
              </a:r>
              <a:r>
                <a:rPr dirty="0" err="1"/>
                <a:t>essa</a:t>
              </a:r>
              <a:r>
                <a:rPr dirty="0"/>
                <a:t> </a:t>
              </a:r>
              <a:r>
                <a:rPr dirty="0" err="1"/>
                <a:t>è</a:t>
              </a:r>
              <a:r>
                <a:rPr dirty="0"/>
                <a:t> </a:t>
              </a:r>
              <a:r>
                <a:rPr dirty="0" err="1"/>
                <a:t>già</a:t>
              </a:r>
              <a:r>
                <a:rPr dirty="0"/>
                <a:t> </a:t>
              </a:r>
              <a:r>
                <a:rPr dirty="0" err="1"/>
                <a:t>preimpostata</a:t>
              </a:r>
              <a:r>
                <a:rPr dirty="0"/>
                <a:t> </a:t>
              </a:r>
              <a:r>
                <a:rPr dirty="0" err="1"/>
                <a:t>nel</a:t>
              </a:r>
              <a:r>
                <a:rPr dirty="0"/>
                <a:t> software </a:t>
              </a:r>
              <a:r>
                <a:rPr dirty="0" err="1"/>
                <a:t>stesso</a:t>
              </a:r>
              <a:r>
                <a:rPr dirty="0"/>
                <a:t>, </a:t>
              </a:r>
              <a:r>
                <a:rPr lang="it-IT" dirty="0"/>
                <a:t>ma</a:t>
              </a:r>
              <a:r>
                <a:rPr dirty="0"/>
                <a:t> in </a:t>
              </a:r>
              <a:r>
                <a:rPr dirty="0" err="1"/>
                <a:t>certe</a:t>
              </a:r>
              <a:r>
                <a:rPr dirty="0"/>
                <a:t> </a:t>
              </a:r>
              <a:r>
                <a:rPr dirty="0" err="1"/>
                <a:t>condizioni</a:t>
              </a:r>
              <a:r>
                <a:rPr dirty="0"/>
                <a:t> </a:t>
              </a:r>
              <a:r>
                <a:rPr dirty="0" err="1"/>
                <a:t>è</a:t>
              </a:r>
              <a:r>
                <a:rPr dirty="0"/>
                <a:t> in </a:t>
              </a:r>
              <a:r>
                <a:rPr dirty="0" err="1"/>
                <a:t>grado</a:t>
              </a:r>
              <a:r>
                <a:rPr dirty="0"/>
                <a:t> di </a:t>
              </a:r>
              <a:r>
                <a:rPr dirty="0" err="1"/>
                <a:t>lasciare</a:t>
              </a:r>
              <a:r>
                <a:rPr dirty="0"/>
                <a:t> </a:t>
              </a:r>
              <a:r>
                <a:rPr dirty="0" err="1"/>
                <a:t>all’utente</a:t>
              </a:r>
              <a:r>
                <a:rPr dirty="0"/>
                <a:t> la </a:t>
              </a:r>
              <a:r>
                <a:rPr dirty="0" err="1"/>
                <a:t>scelta</a:t>
              </a:r>
              <a:r>
                <a:rPr dirty="0"/>
                <a:t> sui </a:t>
              </a:r>
              <a:r>
                <a:rPr dirty="0" err="1"/>
                <a:t>profili</a:t>
              </a:r>
              <a:r>
                <a:rPr dirty="0"/>
                <a:t> da </a:t>
              </a:r>
              <a:r>
                <a:rPr dirty="0" err="1"/>
                <a:t>utilizzare</a:t>
              </a:r>
              <a:r>
                <a:rPr dirty="0"/>
                <a:t>.</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La gestione del colore in Photoshop"/>
          <p:cNvSpPr txBox="1"/>
          <p:nvPr/>
        </p:nvSpPr>
        <p:spPr>
          <a:xfrm>
            <a:off x="6423977" y="507999"/>
            <a:ext cx="11536046"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La gestione del colore in Photoshop</a:t>
            </a:r>
          </a:p>
        </p:txBody>
      </p:sp>
      <p:pic>
        <p:nvPicPr>
          <p:cNvPr id="222" name="Schermata 2017-10-11 alle 22.23.50.png" descr="Schermata 2017-10-11 alle 22.23.50.png">
            <a:hlinkClick r:id="rId2" action="ppaction://program"/>
          </p:cNvPr>
          <p:cNvPicPr>
            <a:picLocks noChangeAspect="1"/>
          </p:cNvPicPr>
          <p:nvPr/>
        </p:nvPicPr>
        <p:blipFill>
          <a:blip r:embed="rId3">
            <a:extLst/>
          </a:blip>
          <a:stretch>
            <a:fillRect/>
          </a:stretch>
        </p:blipFill>
        <p:spPr>
          <a:xfrm>
            <a:off x="4020552" y="2141394"/>
            <a:ext cx="16342896" cy="1016000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Il viaggio di un pixel dal monitor alla carta"/>
          <p:cNvSpPr txBox="1"/>
          <p:nvPr/>
        </p:nvSpPr>
        <p:spPr>
          <a:xfrm>
            <a:off x="5544476" y="507999"/>
            <a:ext cx="13295047"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Il viaggio di un pixel dal monitor alla carta </a:t>
            </a:r>
          </a:p>
        </p:txBody>
      </p:sp>
      <p:grpSp>
        <p:nvGrpSpPr>
          <p:cNvPr id="135" name="Gruppo"/>
          <p:cNvGrpSpPr/>
          <p:nvPr/>
        </p:nvGrpSpPr>
        <p:grpSpPr>
          <a:xfrm>
            <a:off x="516767" y="3365500"/>
            <a:ext cx="24498515" cy="6985000"/>
            <a:chOff x="0" y="0"/>
            <a:chExt cx="24498513" cy="6985000"/>
          </a:xfrm>
        </p:grpSpPr>
        <p:pic>
          <p:nvPicPr>
            <p:cNvPr id="132" name="Monitor.jpg" descr="Monitor.jpg"/>
            <p:cNvPicPr>
              <a:picLocks noChangeAspect="1"/>
            </p:cNvPicPr>
            <p:nvPr/>
          </p:nvPicPr>
          <p:blipFill>
            <a:blip r:embed="rId2">
              <a:extLst/>
            </a:blip>
            <a:stretch>
              <a:fillRect/>
            </a:stretch>
          </p:blipFill>
          <p:spPr>
            <a:xfrm>
              <a:off x="0" y="952500"/>
              <a:ext cx="6815016" cy="5080000"/>
            </a:xfrm>
            <a:prstGeom prst="rect">
              <a:avLst/>
            </a:prstGeom>
            <a:ln w="12700" cap="flat">
              <a:noFill/>
              <a:miter lim="400000"/>
            </a:ln>
            <a:effectLst/>
          </p:spPr>
        </p:pic>
        <p:pic>
          <p:nvPicPr>
            <p:cNvPr id="133" name="Stampante Epson.jpg" descr="Stampante Epson.jpg"/>
            <p:cNvPicPr>
              <a:picLocks noChangeAspect="1"/>
            </p:cNvPicPr>
            <p:nvPr/>
          </p:nvPicPr>
          <p:blipFill>
            <a:blip r:embed="rId3">
              <a:extLst/>
            </a:blip>
            <a:stretch>
              <a:fillRect/>
            </a:stretch>
          </p:blipFill>
          <p:spPr>
            <a:xfrm>
              <a:off x="14021013" y="0"/>
              <a:ext cx="10477501" cy="6985000"/>
            </a:xfrm>
            <a:prstGeom prst="rect">
              <a:avLst/>
            </a:prstGeom>
            <a:ln w="12700" cap="flat">
              <a:noFill/>
              <a:miter lim="400000"/>
            </a:ln>
            <a:effectLst/>
          </p:spPr>
        </p:pic>
        <p:pic>
          <p:nvPicPr>
            <p:cNvPr id="134" name="ProfiliColore_1.jpg" descr="ProfiliColore_1.jpg"/>
            <p:cNvPicPr>
              <a:picLocks noChangeAspect="1"/>
            </p:cNvPicPr>
            <p:nvPr/>
          </p:nvPicPr>
          <p:blipFill>
            <a:blip r:embed="rId4">
              <a:extLst/>
            </a:blip>
            <a:stretch>
              <a:fillRect/>
            </a:stretch>
          </p:blipFill>
          <p:spPr>
            <a:xfrm>
              <a:off x="8142617" y="451566"/>
              <a:ext cx="6284241" cy="6350001"/>
            </a:xfrm>
            <a:prstGeom prst="rect">
              <a:avLst/>
            </a:prstGeom>
            <a:ln w="12700" cap="flat">
              <a:noFill/>
              <a:miter lim="400000"/>
            </a:ln>
            <a:effectLst/>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La gestione del colore in Photoshop"/>
          <p:cNvSpPr txBox="1"/>
          <p:nvPr/>
        </p:nvSpPr>
        <p:spPr>
          <a:xfrm>
            <a:off x="8598870" y="494844"/>
            <a:ext cx="7186261" cy="1036821"/>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La </a:t>
            </a:r>
            <a:r>
              <a:rPr>
                <a:latin typeface="+mj-lt"/>
              </a:rPr>
              <a:t>gestione</a:t>
            </a:r>
            <a:r>
              <a:t> del colore</a:t>
            </a:r>
          </a:p>
        </p:txBody>
      </p:sp>
      <p:grpSp>
        <p:nvGrpSpPr>
          <p:cNvPr id="5" name="Gruppo 4">
            <a:extLst>
              <a:ext uri="{FF2B5EF4-FFF2-40B4-BE49-F238E27FC236}">
                <a16:creationId xmlns:a16="http://schemas.microsoft.com/office/drawing/2014/main" id="{3663E29B-0DB3-CF45-B7A0-CC61B50EE082}"/>
              </a:ext>
            </a:extLst>
          </p:cNvPr>
          <p:cNvGrpSpPr/>
          <p:nvPr/>
        </p:nvGrpSpPr>
        <p:grpSpPr>
          <a:xfrm>
            <a:off x="312000" y="2555435"/>
            <a:ext cx="23760000" cy="7925466"/>
            <a:chOff x="176400" y="2555435"/>
            <a:chExt cx="23760000" cy="7925466"/>
          </a:xfrm>
        </p:grpSpPr>
        <p:sp>
          <p:nvSpPr>
            <p:cNvPr id="2" name="CasellaDiTesto 1"/>
            <p:cNvSpPr txBox="1"/>
            <p:nvPr/>
          </p:nvSpPr>
          <p:spPr>
            <a:xfrm>
              <a:off x="176400" y="2555435"/>
              <a:ext cx="23760000" cy="34528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just" defTabSz="821531" rtl="0" fontAlgn="auto" latinLnBrk="0" hangingPunct="0">
                <a:lnSpc>
                  <a:spcPct val="100000"/>
                </a:lnSpc>
                <a:spcBef>
                  <a:spcPts val="4200"/>
                </a:spcBef>
                <a:spcAft>
                  <a:spcPts val="0"/>
                </a:spcAft>
                <a:buClrTx/>
                <a:buSzTx/>
                <a:buFontTx/>
                <a:buNone/>
                <a:tabLst/>
              </a:pPr>
              <a:r>
                <a:rPr lang="it-IT" dirty="0"/>
                <a:t>Definiamo ora cosa sono i profili colore: concettualmente sono molto semplici, sono dei file che contengono tutte le informazioni specifiche affinché un componente (ad es un monitor o una stampante) possa visualizzare correttamente i colori secondo le specifiche impostate. Sostanzialmente si tratta di una “</a:t>
              </a:r>
              <a:r>
                <a:rPr lang="it-IT" dirty="0" err="1"/>
                <a:t>lookup</a:t>
              </a:r>
              <a:r>
                <a:rPr lang="it-IT" dirty="0"/>
                <a:t> </a:t>
              </a:r>
              <a:r>
                <a:rPr lang="it-IT" dirty="0" err="1"/>
                <a:t>table</a:t>
              </a:r>
              <a:r>
                <a:rPr lang="it-IT" dirty="0"/>
                <a:t>” cioè di una matrice che contiene in entrata i valori del segnale che il componente produce espressi in RGB o CMYK ed in uscita i colori corrispondenti espressi secondo il modello colore L* A*B*  </a:t>
              </a:r>
              <a:endParaRPr kumimoji="0" lang="it-IT" sz="3600" b="0" i="0" u="none" strike="noStrike" cap="none" spc="0" normalizeH="0" baseline="0" dirty="0">
                <a:ln>
                  <a:noFill/>
                </a:ln>
                <a:solidFill>
                  <a:srgbClr val="19191E">
                    <a:alpha val="81299"/>
                  </a:srgbClr>
                </a:solidFill>
                <a:effectLst/>
                <a:uFillTx/>
                <a:latin typeface="Helvetica Neue"/>
                <a:ea typeface="Helvetica Neue"/>
                <a:cs typeface="Helvetica Neue"/>
                <a:sym typeface="Helvetica Neue"/>
              </a:endParaRPr>
            </a:p>
          </p:txBody>
        </p:sp>
        <p:sp>
          <p:nvSpPr>
            <p:cNvPr id="3" name="CasellaDiTesto 2"/>
            <p:cNvSpPr txBox="1"/>
            <p:nvPr/>
          </p:nvSpPr>
          <p:spPr>
            <a:xfrm>
              <a:off x="176400" y="6170758"/>
              <a:ext cx="23760000" cy="23448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just" defTabSz="821531" rtl="0" fontAlgn="auto" latinLnBrk="0" hangingPunct="0">
                <a:lnSpc>
                  <a:spcPct val="100000"/>
                </a:lnSpc>
                <a:spcBef>
                  <a:spcPts val="4200"/>
                </a:spcBef>
                <a:spcAft>
                  <a:spcPts val="0"/>
                </a:spcAft>
                <a:buClrTx/>
                <a:buSzTx/>
                <a:buFontTx/>
                <a:buNone/>
                <a:tabLst/>
              </a:pPr>
              <a:r>
                <a:rPr kumimoji="0" lang="it-IT"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rPr>
                <a:t>Il profilo colore NON modifica il comportamento del componente specifico, monitor o stampante che sia, ma semplicemente ne descrive il comportamento.</a:t>
              </a:r>
              <a:r>
                <a:rPr kumimoji="0" lang="it-IT" sz="3600" b="0" i="0" u="none" strike="noStrike" cap="none" spc="0" normalizeH="0">
                  <a:ln>
                    <a:noFill/>
                  </a:ln>
                  <a:solidFill>
                    <a:srgbClr val="19191E">
                      <a:alpha val="81299"/>
                    </a:srgbClr>
                  </a:solidFill>
                  <a:effectLst/>
                  <a:uFillTx/>
                  <a:latin typeface="Helvetica Neue"/>
                  <a:ea typeface="Helvetica Neue"/>
                  <a:cs typeface="Helvetica Neue"/>
                  <a:sym typeface="Helvetica Neue"/>
                </a:rPr>
                <a:t> Nel caso del monitor sarà invece la calibrazione a definire e modificare il modo in cui il monitor visualizzerà i colori.</a:t>
              </a:r>
              <a:endParaRPr kumimoji="0" lang="it-IT"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endParaRPr>
            </a:p>
          </p:txBody>
        </p:sp>
        <p:sp>
          <p:nvSpPr>
            <p:cNvPr id="4" name="CasellaDiTesto 3"/>
            <p:cNvSpPr txBox="1"/>
            <p:nvPr/>
          </p:nvSpPr>
          <p:spPr>
            <a:xfrm>
              <a:off x="176400" y="9244025"/>
              <a:ext cx="17221060" cy="12368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71437" tIns="71437" rIns="71437" bIns="71437" numCol="1" spcCol="38100" rtlCol="0" anchor="ctr">
              <a:spAutoFit/>
            </a:bodyPr>
            <a:lstStyle/>
            <a:p>
              <a:pPr marL="0" marR="0" indent="0" algn="l" defTabSz="821531" rtl="0" fontAlgn="auto" latinLnBrk="0" hangingPunct="0">
                <a:lnSpc>
                  <a:spcPct val="100000"/>
                </a:lnSpc>
                <a:spcBef>
                  <a:spcPts val="4200"/>
                </a:spcBef>
                <a:spcAft>
                  <a:spcPts val="0"/>
                </a:spcAft>
                <a:buClrTx/>
                <a:buSzTx/>
                <a:buFontTx/>
                <a:buNone/>
                <a:tabLst/>
              </a:pPr>
              <a:r>
                <a:rPr kumimoji="0" lang="it-IT"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rPr>
                <a:t>Vediamo come funziona quindi in maniera molto semplificata la gestione del colore</a:t>
              </a:r>
            </a:p>
          </p:txBody>
        </p:sp>
      </p:grpSp>
    </p:spTree>
    <p:extLst>
      <p:ext uri="{BB962C8B-B14F-4D97-AF65-F5344CB8AC3E}">
        <p14:creationId xmlns:p14="http://schemas.microsoft.com/office/powerpoint/2010/main" val="228472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8578671" y="600565"/>
            <a:ext cx="7226658" cy="1036800"/>
          </a:xfrm>
          <a:prstGeom prst="rect">
            <a:avLst/>
          </a:prstGeom>
        </p:spPr>
        <p:txBody>
          <a:bodyPr wrap="none">
            <a:spAutoFit/>
          </a:bodyPr>
          <a:lstStyle/>
          <a:p>
            <a:r>
              <a:rPr lang="it-IT" sz="5800">
                <a:latin typeface="+mj-lt"/>
              </a:rPr>
              <a:t>La gestione del colore</a:t>
            </a:r>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4016" y="2818071"/>
            <a:ext cx="9255968" cy="7989915"/>
          </a:xfrm>
          <a:prstGeom prst="rect">
            <a:avLst/>
          </a:prstGeom>
        </p:spPr>
      </p:pic>
    </p:spTree>
    <p:extLst>
      <p:ext uri="{BB962C8B-B14F-4D97-AF65-F5344CB8AC3E}">
        <p14:creationId xmlns:p14="http://schemas.microsoft.com/office/powerpoint/2010/main" val="1432047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8578671" y="600565"/>
            <a:ext cx="7226658" cy="1036800"/>
          </a:xfrm>
          <a:prstGeom prst="rect">
            <a:avLst/>
          </a:prstGeom>
        </p:spPr>
        <p:txBody>
          <a:bodyPr wrap="none">
            <a:spAutoFit/>
          </a:bodyPr>
          <a:lstStyle/>
          <a:p>
            <a:r>
              <a:rPr lang="it-IT" sz="5800">
                <a:latin typeface="+mj-lt"/>
              </a:rPr>
              <a:t>La gestione del colore</a:t>
            </a:r>
          </a:p>
        </p:txBody>
      </p:sp>
      <p:pic>
        <p:nvPicPr>
          <p:cNvPr id="3"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2825" y="3950917"/>
            <a:ext cx="7098368" cy="4360426"/>
          </a:xfrm>
          <a:prstGeom prst="rect">
            <a:avLst/>
          </a:prstGeom>
        </p:spPr>
      </p:pic>
      <p:pic>
        <p:nvPicPr>
          <p:cNvPr id="5" name="Immagin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32110" y="7683872"/>
            <a:ext cx="3546168" cy="5008712"/>
          </a:xfrm>
          <a:prstGeom prst="rect">
            <a:avLst/>
          </a:prstGeom>
        </p:spPr>
      </p:pic>
      <p:pic>
        <p:nvPicPr>
          <p:cNvPr id="6" name="Immagin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0150" y="7683872"/>
            <a:ext cx="6193711" cy="4851740"/>
          </a:xfrm>
          <a:prstGeom prst="rect">
            <a:avLst/>
          </a:prstGeom>
        </p:spPr>
      </p:pic>
      <p:sp>
        <p:nvSpPr>
          <p:cNvPr id="7" name="CasellaDiTesto 6"/>
          <p:cNvSpPr txBox="1"/>
          <p:nvPr/>
        </p:nvSpPr>
        <p:spPr>
          <a:xfrm>
            <a:off x="176400" y="1637365"/>
            <a:ext cx="22004421" cy="12368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71437" tIns="71437" rIns="71437" bIns="71437" numCol="1" spcCol="38100" rtlCol="0" anchor="ctr">
            <a:spAutoFit/>
          </a:bodyPr>
          <a:lstStyle/>
          <a:p>
            <a:pPr marL="0" marR="0" indent="0" algn="l" defTabSz="821531" rtl="0" fontAlgn="auto" latinLnBrk="0" hangingPunct="0">
              <a:lnSpc>
                <a:spcPct val="100000"/>
              </a:lnSpc>
              <a:spcBef>
                <a:spcPts val="4200"/>
              </a:spcBef>
              <a:spcAft>
                <a:spcPts val="0"/>
              </a:spcAft>
              <a:buClrTx/>
              <a:buSzTx/>
              <a:buFontTx/>
              <a:buNone/>
              <a:tabLst/>
            </a:pPr>
            <a:r>
              <a:rPr kumimoji="0" lang="it-IT"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rPr>
              <a:t>I vari componenti non possono dialogare tra di loro direttamente ma necessitano del CMS per poterlo fare</a:t>
            </a:r>
          </a:p>
        </p:txBody>
      </p:sp>
      <p:sp>
        <p:nvSpPr>
          <p:cNvPr id="10" name="CasellaDiTesto 9"/>
          <p:cNvSpPr txBox="1"/>
          <p:nvPr/>
        </p:nvSpPr>
        <p:spPr>
          <a:xfrm>
            <a:off x="6654134" y="9684129"/>
            <a:ext cx="9048951" cy="20832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71437" tIns="71437" rIns="71437" bIns="71437" numCol="1" spcCol="38100" rtlCol="0" anchor="ctr">
            <a:spAutoFit/>
          </a:bodyPr>
          <a:lstStyle/>
          <a:p>
            <a:pPr marL="0" marR="0" indent="0" algn="l" defTabSz="821531" rtl="0" fontAlgn="auto" latinLnBrk="0" hangingPunct="0">
              <a:lnSpc>
                <a:spcPct val="100000"/>
              </a:lnSpc>
              <a:spcBef>
                <a:spcPts val="4200"/>
              </a:spcBef>
              <a:spcAft>
                <a:spcPts val="0"/>
              </a:spcAft>
              <a:buClrTx/>
              <a:buSzTx/>
              <a:buFontTx/>
              <a:buNone/>
              <a:tabLst/>
            </a:pPr>
            <a:r>
              <a:rPr kumimoji="0" lang="it-IT" sz="2800" b="0" i="0" u="none" strike="noStrike" cap="none" spc="0" normalizeH="0" baseline="0">
                <a:ln>
                  <a:noFill/>
                </a:ln>
                <a:solidFill>
                  <a:srgbClr val="19191E">
                    <a:alpha val="81299"/>
                  </a:srgbClr>
                </a:solidFill>
                <a:effectLst/>
                <a:uFillTx/>
                <a:sym typeface="Helvetica Neue"/>
              </a:rPr>
              <a:t>L’italiano ed il cinese non si</a:t>
            </a:r>
            <a:r>
              <a:rPr kumimoji="0" lang="it-IT" sz="2800" b="0" i="0" u="none" strike="noStrike" cap="none" spc="0" normalizeH="0">
                <a:ln>
                  <a:noFill/>
                </a:ln>
                <a:solidFill>
                  <a:srgbClr val="19191E">
                    <a:alpha val="81299"/>
                  </a:srgbClr>
                </a:solidFill>
                <a:effectLst/>
                <a:uFillTx/>
                <a:sym typeface="Helvetica Neue"/>
              </a:rPr>
              <a:t> capiscono direttamente ma</a:t>
            </a:r>
          </a:p>
          <a:p>
            <a:pPr marL="0" marR="0" indent="0" algn="l" defTabSz="821531" rtl="0" fontAlgn="auto" latinLnBrk="0" hangingPunct="0">
              <a:lnSpc>
                <a:spcPct val="100000"/>
              </a:lnSpc>
              <a:spcBef>
                <a:spcPts val="4200"/>
              </a:spcBef>
              <a:spcAft>
                <a:spcPts val="0"/>
              </a:spcAft>
              <a:buClrTx/>
              <a:buSzTx/>
              <a:buFontTx/>
              <a:buNone/>
              <a:tabLst/>
            </a:pPr>
            <a:r>
              <a:rPr lang="it-IT" sz="2800"/>
              <a:t>se entrambi parlano inglese allora possono comunicare</a:t>
            </a:r>
            <a:endParaRPr kumimoji="0" lang="it-IT" sz="2800" b="0" i="0" u="none" strike="noStrike" cap="none" spc="0" normalizeH="0" baseline="0">
              <a:ln>
                <a:noFill/>
              </a:ln>
              <a:solidFill>
                <a:srgbClr val="19191E">
                  <a:alpha val="81299"/>
                </a:srgbClr>
              </a:solidFill>
              <a:effectLst/>
              <a:uFillTx/>
              <a:sym typeface="Helvetica Neue"/>
            </a:endParaRPr>
          </a:p>
        </p:txBody>
      </p:sp>
      <p:sp>
        <p:nvSpPr>
          <p:cNvPr id="11" name="CasellaDiTesto 10"/>
          <p:cNvSpPr txBox="1"/>
          <p:nvPr/>
        </p:nvSpPr>
        <p:spPr>
          <a:xfrm rot="19389107">
            <a:off x="4477643" y="5994093"/>
            <a:ext cx="3718966" cy="20832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71437" tIns="71437" rIns="71437" bIns="71437" numCol="1" spcCol="38100" rtlCol="0" anchor="ctr">
            <a:spAutoFit/>
          </a:bodyPr>
          <a:lstStyle/>
          <a:p>
            <a:pPr marL="0" marR="0" indent="0" algn="l" defTabSz="821531" rtl="0" fontAlgn="auto" latinLnBrk="0" hangingPunct="0">
              <a:lnSpc>
                <a:spcPct val="100000"/>
              </a:lnSpc>
              <a:spcBef>
                <a:spcPts val="4200"/>
              </a:spcBef>
              <a:spcAft>
                <a:spcPts val="0"/>
              </a:spcAft>
              <a:buClrTx/>
              <a:buSzTx/>
              <a:buFontTx/>
              <a:buNone/>
              <a:tabLst/>
            </a:pPr>
            <a:r>
              <a:rPr kumimoji="0" lang="it-IT" sz="2800" b="0" i="0" u="none" strike="noStrike" cap="none" spc="0" normalizeH="0" baseline="0">
                <a:ln>
                  <a:noFill/>
                </a:ln>
                <a:solidFill>
                  <a:srgbClr val="19191E">
                    <a:alpha val="81299"/>
                  </a:srgbClr>
                </a:solidFill>
                <a:effectLst/>
                <a:uFillTx/>
                <a:sym typeface="Helvetica Neue"/>
              </a:rPr>
              <a:t>L’italiano</a:t>
            </a:r>
            <a:r>
              <a:rPr kumimoji="0" lang="it-IT" sz="2800" b="0" i="0" u="none" strike="noStrike" cap="none" spc="0" normalizeH="0">
                <a:ln>
                  <a:noFill/>
                </a:ln>
                <a:solidFill>
                  <a:srgbClr val="19191E">
                    <a:alpha val="81299"/>
                  </a:srgbClr>
                </a:solidFill>
                <a:effectLst/>
                <a:uFillTx/>
                <a:sym typeface="Helvetica Neue"/>
              </a:rPr>
              <a:t> parla inglese</a:t>
            </a:r>
          </a:p>
          <a:p>
            <a:pPr marL="0" marR="0" indent="0" algn="ctr" defTabSz="821531" rtl="0" fontAlgn="auto" latinLnBrk="0" hangingPunct="0">
              <a:lnSpc>
                <a:spcPct val="100000"/>
              </a:lnSpc>
              <a:spcBef>
                <a:spcPts val="4200"/>
              </a:spcBef>
              <a:spcAft>
                <a:spcPts val="0"/>
              </a:spcAft>
              <a:buClrTx/>
              <a:buSzTx/>
              <a:buFontTx/>
              <a:buNone/>
              <a:tabLst/>
            </a:pPr>
            <a:r>
              <a:rPr lang="it-IT" sz="2800" baseline="0"/>
              <a:t>(RGB)</a:t>
            </a:r>
            <a:endParaRPr kumimoji="0" lang="it-IT" sz="2800" b="0" i="0" u="none" strike="noStrike" cap="none" spc="0" normalizeH="0" baseline="0">
              <a:ln>
                <a:noFill/>
              </a:ln>
              <a:solidFill>
                <a:srgbClr val="19191E">
                  <a:alpha val="81299"/>
                </a:srgbClr>
              </a:solidFill>
              <a:effectLst/>
              <a:uFillTx/>
              <a:sym typeface="Helvetica Neue"/>
            </a:endParaRPr>
          </a:p>
        </p:txBody>
      </p:sp>
      <p:sp>
        <p:nvSpPr>
          <p:cNvPr id="12" name="CasellaDiTesto 11"/>
          <p:cNvSpPr txBox="1"/>
          <p:nvPr/>
        </p:nvSpPr>
        <p:spPr>
          <a:xfrm rot="1963686">
            <a:off x="13517730" y="5872535"/>
            <a:ext cx="3582711" cy="20832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71437" tIns="71437" rIns="71437" bIns="71437" numCol="1" spcCol="38100" rtlCol="0" anchor="ctr">
            <a:spAutoFit/>
          </a:bodyPr>
          <a:lstStyle/>
          <a:p>
            <a:pPr marL="0" marR="0" indent="0" algn="l" defTabSz="821531" rtl="0" fontAlgn="auto" latinLnBrk="0" hangingPunct="0">
              <a:lnSpc>
                <a:spcPct val="100000"/>
              </a:lnSpc>
              <a:spcBef>
                <a:spcPts val="4200"/>
              </a:spcBef>
              <a:spcAft>
                <a:spcPts val="0"/>
              </a:spcAft>
              <a:buClrTx/>
              <a:buSzTx/>
              <a:buFontTx/>
              <a:buNone/>
              <a:tabLst/>
            </a:pPr>
            <a:r>
              <a:rPr kumimoji="0" lang="it-IT" sz="2800" b="0" i="0" u="none" strike="noStrike" cap="none" spc="0" normalizeH="0" baseline="0">
                <a:ln>
                  <a:noFill/>
                </a:ln>
                <a:solidFill>
                  <a:srgbClr val="19191E">
                    <a:alpha val="81299"/>
                  </a:srgbClr>
                </a:solidFill>
                <a:effectLst/>
                <a:uFillTx/>
                <a:sym typeface="Helvetica Neue"/>
              </a:rPr>
              <a:t>Il cinese parla inglese</a:t>
            </a:r>
          </a:p>
          <a:p>
            <a:pPr marL="0" marR="0" indent="0" algn="ctr" defTabSz="821531" rtl="0" fontAlgn="auto" latinLnBrk="0" hangingPunct="0">
              <a:lnSpc>
                <a:spcPct val="100000"/>
              </a:lnSpc>
              <a:spcBef>
                <a:spcPts val="4200"/>
              </a:spcBef>
              <a:spcAft>
                <a:spcPts val="0"/>
              </a:spcAft>
              <a:buClrTx/>
              <a:buSzTx/>
              <a:buFontTx/>
              <a:buNone/>
              <a:tabLst/>
            </a:pPr>
            <a:r>
              <a:rPr lang="it-IT" sz="2800"/>
              <a:t>(CMYK)</a:t>
            </a:r>
            <a:endParaRPr kumimoji="0" lang="it-IT" sz="2800" b="0" i="0" u="none" strike="noStrike" cap="none" spc="0" normalizeH="0" baseline="0">
              <a:ln>
                <a:noFill/>
              </a:ln>
              <a:solidFill>
                <a:srgbClr val="19191E">
                  <a:alpha val="81299"/>
                </a:srgbClr>
              </a:solidFill>
              <a:effectLst/>
              <a:uFillTx/>
              <a:sym typeface="Helvetica Neue"/>
            </a:endParaRPr>
          </a:p>
        </p:txBody>
      </p:sp>
      <p:sp>
        <p:nvSpPr>
          <p:cNvPr id="13" name="CasellaDiTesto 12"/>
          <p:cNvSpPr txBox="1"/>
          <p:nvPr/>
        </p:nvSpPr>
        <p:spPr>
          <a:xfrm>
            <a:off x="9905560" y="2615983"/>
            <a:ext cx="2933362" cy="11137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821531" rtl="0" fontAlgn="auto" latinLnBrk="0" hangingPunct="0">
              <a:lnSpc>
                <a:spcPct val="100000"/>
              </a:lnSpc>
              <a:spcBef>
                <a:spcPts val="4200"/>
              </a:spcBef>
              <a:spcAft>
                <a:spcPts val="0"/>
              </a:spcAft>
              <a:buClrTx/>
              <a:buSzTx/>
              <a:buFontTx/>
              <a:buNone/>
              <a:tabLst/>
            </a:pPr>
            <a:r>
              <a:rPr kumimoji="0" lang="it-IT" sz="2800" b="0" i="0" u="none" strike="noStrike" cap="none" spc="0" normalizeH="0" baseline="0">
                <a:ln>
                  <a:noFill/>
                </a:ln>
                <a:solidFill>
                  <a:srgbClr val="19191E">
                    <a:alpha val="81299"/>
                  </a:srgbClr>
                </a:solidFill>
                <a:effectLst/>
                <a:uFillTx/>
                <a:sym typeface="Helvetica Neue"/>
              </a:rPr>
              <a:t>L’inglese</a:t>
            </a:r>
            <a:r>
              <a:rPr lang="it-IT" sz="2800"/>
              <a:t> (L*A*B*)</a:t>
            </a:r>
            <a:endParaRPr kumimoji="0" lang="it-IT" sz="2800" b="0" i="0" u="none" strike="noStrike" cap="none" spc="0" normalizeH="0" baseline="0">
              <a:ln>
                <a:noFill/>
              </a:ln>
              <a:solidFill>
                <a:srgbClr val="19191E">
                  <a:alpha val="81299"/>
                </a:srgbClr>
              </a:solidFill>
              <a:effectLst/>
              <a:uFillTx/>
              <a:sym typeface="Helvetica Neue"/>
            </a:endParaRPr>
          </a:p>
        </p:txBody>
      </p:sp>
    </p:spTree>
    <p:extLst>
      <p:ext uri="{BB962C8B-B14F-4D97-AF65-F5344CB8AC3E}">
        <p14:creationId xmlns:p14="http://schemas.microsoft.com/office/powerpoint/2010/main" val="126151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8578671" y="600565"/>
            <a:ext cx="7226658" cy="1036800"/>
          </a:xfrm>
          <a:prstGeom prst="rect">
            <a:avLst/>
          </a:prstGeom>
        </p:spPr>
        <p:txBody>
          <a:bodyPr wrap="none">
            <a:spAutoFit/>
          </a:bodyPr>
          <a:lstStyle/>
          <a:p>
            <a:r>
              <a:rPr lang="it-IT" sz="5800">
                <a:latin typeface="+mj-lt"/>
              </a:rPr>
              <a:t>La gestione del colore</a:t>
            </a:r>
          </a:p>
        </p:txBody>
      </p:sp>
      <p:grpSp>
        <p:nvGrpSpPr>
          <p:cNvPr id="4" name="Gruppo 3">
            <a:extLst>
              <a:ext uri="{FF2B5EF4-FFF2-40B4-BE49-F238E27FC236}">
                <a16:creationId xmlns:a16="http://schemas.microsoft.com/office/drawing/2014/main" id="{188CBFB5-F9DD-524E-92C6-5E5611001D48}"/>
              </a:ext>
            </a:extLst>
          </p:cNvPr>
          <p:cNvGrpSpPr/>
          <p:nvPr/>
        </p:nvGrpSpPr>
        <p:grpSpPr>
          <a:xfrm>
            <a:off x="312000" y="2396774"/>
            <a:ext cx="23760000" cy="7445437"/>
            <a:chOff x="176400" y="2396774"/>
            <a:chExt cx="24048000" cy="7445437"/>
          </a:xfrm>
        </p:grpSpPr>
        <p:sp>
          <p:nvSpPr>
            <p:cNvPr id="3" name="CasellaDiTesto 2"/>
            <p:cNvSpPr txBox="1"/>
            <p:nvPr/>
          </p:nvSpPr>
          <p:spPr>
            <a:xfrm>
              <a:off x="176400" y="2396774"/>
              <a:ext cx="24004800" cy="179087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just" defTabSz="821531" rtl="0" fontAlgn="auto" latinLnBrk="0" hangingPunct="0">
                <a:lnSpc>
                  <a:spcPct val="100000"/>
                </a:lnSpc>
                <a:spcBef>
                  <a:spcPts val="4200"/>
                </a:spcBef>
                <a:spcAft>
                  <a:spcPts val="0"/>
                </a:spcAft>
                <a:buClrTx/>
                <a:buSzTx/>
                <a:buFontTx/>
                <a:buNone/>
                <a:tabLst/>
              </a:pPr>
              <a:r>
                <a:rPr kumimoji="0" lang="it-IT"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rPr>
                <a:t>Riassumendo RGB è lo spazio colore utilizzato dai monitor,</a:t>
              </a:r>
              <a:r>
                <a:rPr kumimoji="0" lang="it-IT" sz="3600" b="0" i="0" u="none" strike="noStrike" cap="none" spc="0" normalizeH="0">
                  <a:ln>
                    <a:noFill/>
                  </a:ln>
                  <a:solidFill>
                    <a:srgbClr val="19191E">
                      <a:alpha val="81299"/>
                    </a:srgbClr>
                  </a:solidFill>
                  <a:effectLst/>
                  <a:uFillTx/>
                  <a:latin typeface="Helvetica Neue"/>
                  <a:ea typeface="Helvetica Neue"/>
                  <a:cs typeface="Helvetica Neue"/>
                  <a:sym typeface="Helvetica Neue"/>
                </a:rPr>
                <a:t> CMYK è lo spazio utilizzato dalle stampanti, L*A*B* è lo spazio colore che simula la visione umana e come tale rappresenta i colori in maniera assoluta.</a:t>
              </a:r>
              <a:endParaRPr kumimoji="0" lang="it-IT"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endParaRPr>
            </a:p>
          </p:txBody>
        </p:sp>
        <p:sp>
          <p:nvSpPr>
            <p:cNvPr id="5" name="CasellaDiTesto 4"/>
            <p:cNvSpPr txBox="1"/>
            <p:nvPr/>
          </p:nvSpPr>
          <p:spPr>
            <a:xfrm>
              <a:off x="176400" y="4947057"/>
              <a:ext cx="24048000" cy="28988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just" defTabSz="821531" rtl="0" fontAlgn="auto" latinLnBrk="0" hangingPunct="0">
                <a:lnSpc>
                  <a:spcPct val="100000"/>
                </a:lnSpc>
                <a:spcBef>
                  <a:spcPts val="4200"/>
                </a:spcBef>
                <a:spcAft>
                  <a:spcPts val="0"/>
                </a:spcAft>
                <a:buClrTx/>
                <a:buSzTx/>
                <a:buFontTx/>
                <a:buNone/>
                <a:tabLst/>
              </a:pPr>
              <a:r>
                <a:rPr kumimoji="0" lang="it-IT"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rPr>
                <a:t>Il singolo pixel componente l’immagine rappresenta un colore ed una luminosità specifica,</a:t>
              </a:r>
              <a:r>
                <a:rPr kumimoji="0" lang="it-IT" sz="3600" b="0" i="0" u="none" strike="noStrike" cap="none" spc="0" normalizeH="0">
                  <a:ln>
                    <a:noFill/>
                  </a:ln>
                  <a:solidFill>
                    <a:srgbClr val="19191E">
                      <a:alpha val="81299"/>
                    </a:srgbClr>
                  </a:solidFill>
                  <a:effectLst/>
                  <a:uFillTx/>
                  <a:latin typeface="Helvetica Neue"/>
                  <a:ea typeface="Helvetica Neue"/>
                  <a:cs typeface="Helvetica Neue"/>
                  <a:sym typeface="Helvetica Neue"/>
                </a:rPr>
                <a:t> viene visualizzato a monitor per emissione luminosa del pannello LCD (od altra tecnologia). Il monitor provvede ad inviare le informazioni numeriche del pixel in RGB al CMS, Il CMS traduce i valori numerici RGB in L*A*B* questi valori sono poi convertiti in CMYK che è il modello colore della stampante.   </a:t>
              </a:r>
              <a:endParaRPr kumimoji="0" lang="it-IT"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endParaRPr>
            </a:p>
          </p:txBody>
        </p:sp>
        <p:sp>
          <p:nvSpPr>
            <p:cNvPr id="6" name="CasellaDiTesto 5"/>
            <p:cNvSpPr txBox="1"/>
            <p:nvPr/>
          </p:nvSpPr>
          <p:spPr>
            <a:xfrm>
              <a:off x="176400" y="8605335"/>
              <a:ext cx="21917859" cy="12368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71437" tIns="71437" rIns="71437" bIns="71437" numCol="1" spcCol="38100" rtlCol="0" anchor="ctr">
              <a:spAutoFit/>
            </a:bodyPr>
            <a:lstStyle/>
            <a:p>
              <a:pPr marL="0" marR="0" indent="0" algn="l" defTabSz="821531" rtl="0" fontAlgn="auto" latinLnBrk="0" hangingPunct="0">
                <a:lnSpc>
                  <a:spcPct val="100000"/>
                </a:lnSpc>
                <a:spcBef>
                  <a:spcPts val="4200"/>
                </a:spcBef>
                <a:spcAft>
                  <a:spcPts val="0"/>
                </a:spcAft>
                <a:buClrTx/>
                <a:buSzTx/>
                <a:buFontTx/>
                <a:buNone/>
                <a:tabLst/>
              </a:pPr>
              <a:r>
                <a:rPr kumimoji="0" lang="it-IT"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rPr>
                <a:t>“Come” il CMS traduce nei vari modelli lo fa tenendo</a:t>
              </a:r>
              <a:r>
                <a:rPr kumimoji="0" lang="it-IT" sz="3600" b="0" i="0" u="none" strike="noStrike" cap="none" spc="0" normalizeH="0">
                  <a:ln>
                    <a:noFill/>
                  </a:ln>
                  <a:solidFill>
                    <a:srgbClr val="19191E">
                      <a:alpha val="81299"/>
                    </a:srgbClr>
                  </a:solidFill>
                  <a:effectLst/>
                  <a:uFillTx/>
                  <a:latin typeface="Helvetica Neue"/>
                  <a:ea typeface="Helvetica Neue"/>
                  <a:cs typeface="Helvetica Neue"/>
                  <a:sym typeface="Helvetica Neue"/>
                </a:rPr>
                <a:t> conto del profilo colore del componente specifico</a:t>
              </a:r>
              <a:r>
                <a:rPr kumimoji="0" lang="it-IT"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rPr>
                <a:t>  </a:t>
              </a:r>
            </a:p>
          </p:txBody>
        </p:sp>
      </p:grpSp>
    </p:spTree>
    <p:extLst>
      <p:ext uri="{BB962C8B-B14F-4D97-AF65-F5344CB8AC3E}">
        <p14:creationId xmlns:p14="http://schemas.microsoft.com/office/powerpoint/2010/main" val="1784686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I pixel e la stampa a getto d’inchiostro"/>
          <p:cNvSpPr txBox="1"/>
          <p:nvPr/>
        </p:nvSpPr>
        <p:spPr>
          <a:xfrm>
            <a:off x="6110921" y="507999"/>
            <a:ext cx="12162156"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I pixel e la stampa a getto d’inchiostro</a:t>
            </a:r>
          </a:p>
        </p:txBody>
      </p:sp>
      <p:grpSp>
        <p:nvGrpSpPr>
          <p:cNvPr id="262" name="Gruppo"/>
          <p:cNvGrpSpPr/>
          <p:nvPr/>
        </p:nvGrpSpPr>
        <p:grpSpPr>
          <a:xfrm>
            <a:off x="312000" y="3418996"/>
            <a:ext cx="23760000" cy="6878008"/>
            <a:chOff x="0" y="0"/>
            <a:chExt cx="23558500" cy="6878006"/>
          </a:xfrm>
        </p:grpSpPr>
        <p:grpSp>
          <p:nvGrpSpPr>
            <p:cNvPr id="260" name="Gruppo"/>
            <p:cNvGrpSpPr/>
            <p:nvPr/>
          </p:nvGrpSpPr>
          <p:grpSpPr>
            <a:xfrm>
              <a:off x="0" y="0"/>
              <a:ext cx="23558500" cy="4500991"/>
              <a:chOff x="0" y="0"/>
              <a:chExt cx="23558500" cy="4500990"/>
            </a:xfrm>
          </p:grpSpPr>
          <p:sp>
            <p:nvSpPr>
              <p:cNvPr id="257" name="Con la stampa la fotografia che sino ad ora era un insieme di “numeri” racchiusi in un supporto magnetico (hard disk, chiavette ecc…) e visualizzati su monitor, ora assume una propria entità fisica."/>
              <p:cNvSpPr txBox="1"/>
              <p:nvPr/>
            </p:nvSpPr>
            <p:spPr>
              <a:xfrm>
                <a:off x="0" y="-1"/>
                <a:ext cx="23558500" cy="12222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just"/>
              </a:lstStyle>
              <a:p>
                <a:r>
                  <a:t>Con la </a:t>
                </a:r>
                <a:r>
                  <a:rPr err="1"/>
                  <a:t>stampa</a:t>
                </a:r>
                <a:r>
                  <a:t> la </a:t>
                </a:r>
                <a:r>
                  <a:rPr err="1"/>
                  <a:t>fotografia</a:t>
                </a:r>
                <a:r>
                  <a:t> </a:t>
                </a:r>
                <a:r>
                  <a:rPr err="1"/>
                  <a:t>che</a:t>
                </a:r>
                <a:r>
                  <a:t> </a:t>
                </a:r>
                <a:r>
                  <a:rPr err="1"/>
                  <a:t>sino</a:t>
                </a:r>
                <a:r>
                  <a:t> ad </a:t>
                </a:r>
                <a:r>
                  <a:rPr err="1"/>
                  <a:t>ora</a:t>
                </a:r>
                <a:r>
                  <a:t> era un </a:t>
                </a:r>
                <a:r>
                  <a:rPr err="1"/>
                  <a:t>insieme</a:t>
                </a:r>
                <a:r>
                  <a:t> di “numeri” </a:t>
                </a:r>
                <a:r>
                  <a:rPr err="1"/>
                  <a:t>racchiusi</a:t>
                </a:r>
                <a:r>
                  <a:t> in un </a:t>
                </a:r>
                <a:r>
                  <a:rPr err="1"/>
                  <a:t>supporto</a:t>
                </a:r>
                <a:r>
                  <a:t> </a:t>
                </a:r>
                <a:r>
                  <a:rPr err="1"/>
                  <a:t>magnetico</a:t>
                </a:r>
                <a:r>
                  <a:t> (hard disk, </a:t>
                </a:r>
                <a:r>
                  <a:rPr err="1"/>
                  <a:t>chiavette</a:t>
                </a:r>
                <a:r>
                  <a:t> </a:t>
                </a:r>
                <a:r>
                  <a:rPr err="1"/>
                  <a:t>ecc</a:t>
                </a:r>
                <a:r>
                  <a:t>…) e </a:t>
                </a:r>
                <a:r>
                  <a:rPr err="1"/>
                  <a:t>visualizzati</a:t>
                </a:r>
                <a:r>
                  <a:t> </a:t>
                </a:r>
                <a:r>
                  <a:rPr err="1"/>
                  <a:t>su</a:t>
                </a:r>
                <a:r>
                  <a:t> monitor, </a:t>
                </a:r>
                <a:r>
                  <a:rPr err="1"/>
                  <a:t>ora</a:t>
                </a:r>
                <a:r>
                  <a:t> assume </a:t>
                </a:r>
                <a:r>
                  <a:rPr err="1"/>
                  <a:t>una</a:t>
                </a:r>
                <a:r>
                  <a:t> propria </a:t>
                </a:r>
                <a:r>
                  <a:rPr err="1"/>
                  <a:t>entità</a:t>
                </a:r>
                <a:r>
                  <a:t> </a:t>
                </a:r>
                <a:r>
                  <a:rPr err="1"/>
                  <a:t>fisica</a:t>
                </a:r>
                <a:r>
                  <a:t>. </a:t>
                </a:r>
              </a:p>
            </p:txBody>
          </p:sp>
          <p:sp>
            <p:nvSpPr>
              <p:cNvPr id="258" name="Diventa importante non più parlare di pixel ma bensì di PUNTI o nel linguaggio convenzionale di DOT (traduzione inglese di punto)"/>
              <p:cNvSpPr txBox="1"/>
              <p:nvPr/>
            </p:nvSpPr>
            <p:spPr>
              <a:xfrm>
                <a:off x="0" y="1295399"/>
                <a:ext cx="23558500" cy="12222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just"/>
              </a:lstStyle>
              <a:p>
                <a:r>
                  <a:t>Diventa importante non più parlare di pixel ma bensì di PUNTI o nel linguaggio convenzionale di DOT (traduzione inglese di punto)</a:t>
                </a:r>
              </a:p>
            </p:txBody>
          </p:sp>
          <p:sp>
            <p:nvSpPr>
              <p:cNvPr id="259" name="E’ necessario fare molta attenzione a non confondere i pixel con i dot della stampante, tuttavia i due elementi sono legati tra loro e per comprendere come ciò avvenga e necessario capire come una stampante crea un immagine visibile"/>
              <p:cNvSpPr txBox="1"/>
              <p:nvPr/>
            </p:nvSpPr>
            <p:spPr>
              <a:xfrm>
                <a:off x="0" y="2732616"/>
                <a:ext cx="23558500" cy="17683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p>
                <a:r>
                  <a:t>E’ necessario fare molta attenzione a non confondere i pixel con i dot della stampante, tuttavia i due elementi sono legati tra loro e per comprendere come ciò avvenga e necessario capire come una stampante crea un immagine visibile</a:t>
                </a:r>
              </a:p>
            </p:txBody>
          </p:sp>
        </p:grpSp>
        <p:sp>
          <p:nvSpPr>
            <p:cNvPr id="261" name="Il processo di stampa a getto d’inchiostro si realizza mediante la proiezione di minuscole gocce di inchiostro sulla carta. Ciò avviene attraverso la testina di stampa che scorre sul foglio e fa fuoriuscire le gocce attraverso microscopici fori chiamati ugelli. Le gocce si dispongono sulla carta secondo uno schema ben preciso in modo da creare l’effetto ottico dei colori e dei livelli di luminosità nelle immagini in bianco e nero."/>
            <p:cNvSpPr txBox="1"/>
            <p:nvPr/>
          </p:nvSpPr>
          <p:spPr>
            <a:xfrm>
              <a:off x="0" y="4563533"/>
              <a:ext cx="23558500" cy="23144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just"/>
            </a:lstStyle>
            <a:p>
              <a:r>
                <a:t>Il </a:t>
              </a:r>
              <a:r>
                <a:rPr err="1"/>
                <a:t>processo</a:t>
              </a:r>
              <a:r>
                <a:t> di </a:t>
              </a:r>
              <a:r>
                <a:rPr err="1"/>
                <a:t>stampa</a:t>
              </a:r>
              <a:r>
                <a:t> a </a:t>
              </a:r>
              <a:r>
                <a:rPr err="1"/>
                <a:t>getto</a:t>
              </a:r>
              <a:r>
                <a:t> </a:t>
              </a:r>
              <a:r>
                <a:rPr err="1"/>
                <a:t>d’inchiostro</a:t>
              </a:r>
              <a:r>
                <a:t> </a:t>
              </a:r>
              <a:r>
                <a:rPr err="1"/>
                <a:t>si</a:t>
              </a:r>
              <a:r>
                <a:t> </a:t>
              </a:r>
              <a:r>
                <a:rPr err="1"/>
                <a:t>realizza</a:t>
              </a:r>
              <a:r>
                <a:t> </a:t>
              </a:r>
              <a:r>
                <a:rPr err="1"/>
                <a:t>mediante</a:t>
              </a:r>
              <a:r>
                <a:t> la </a:t>
              </a:r>
              <a:r>
                <a:rPr err="1"/>
                <a:t>proiezione</a:t>
              </a:r>
              <a:r>
                <a:t> di </a:t>
              </a:r>
              <a:r>
                <a:rPr err="1"/>
                <a:t>minuscole</a:t>
              </a:r>
              <a:r>
                <a:t> </a:t>
              </a:r>
              <a:r>
                <a:rPr err="1"/>
                <a:t>gocce</a:t>
              </a:r>
              <a:r>
                <a:t> di </a:t>
              </a:r>
              <a:r>
                <a:rPr err="1"/>
                <a:t>inchiostro</a:t>
              </a:r>
              <a:r>
                <a:t> </a:t>
              </a:r>
              <a:r>
                <a:rPr err="1"/>
                <a:t>sulla</a:t>
              </a:r>
              <a:r>
                <a:t> carta. </a:t>
              </a:r>
              <a:r>
                <a:rPr err="1"/>
                <a:t>Ciò</a:t>
              </a:r>
              <a:r>
                <a:t> </a:t>
              </a:r>
              <a:r>
                <a:rPr err="1"/>
                <a:t>avviene</a:t>
              </a:r>
              <a:r>
                <a:t> </a:t>
              </a:r>
              <a:r>
                <a:rPr err="1"/>
                <a:t>attraverso</a:t>
              </a:r>
              <a:r>
                <a:t> la </a:t>
              </a:r>
              <a:r>
                <a:rPr err="1"/>
                <a:t>testina</a:t>
              </a:r>
              <a:r>
                <a:t> di </a:t>
              </a:r>
              <a:r>
                <a:rPr err="1"/>
                <a:t>stampa</a:t>
              </a:r>
              <a:r>
                <a:t> </a:t>
              </a:r>
              <a:r>
                <a:rPr err="1"/>
                <a:t>che</a:t>
              </a:r>
              <a:r>
                <a:t> </a:t>
              </a:r>
              <a:r>
                <a:rPr err="1"/>
                <a:t>scorre</a:t>
              </a:r>
              <a:r>
                <a:t> </a:t>
              </a:r>
              <a:r>
                <a:rPr err="1"/>
                <a:t>sul</a:t>
              </a:r>
              <a:r>
                <a:t> </a:t>
              </a:r>
              <a:r>
                <a:rPr err="1"/>
                <a:t>foglio</a:t>
              </a:r>
              <a:r>
                <a:t> e fa </a:t>
              </a:r>
              <a:r>
                <a:rPr err="1"/>
                <a:t>fuoriuscire</a:t>
              </a:r>
              <a:r>
                <a:t> le </a:t>
              </a:r>
              <a:r>
                <a:rPr err="1"/>
                <a:t>gocce</a:t>
              </a:r>
              <a:r>
                <a:t> </a:t>
              </a:r>
              <a:r>
                <a:rPr err="1"/>
                <a:t>attraverso</a:t>
              </a:r>
              <a:r>
                <a:t> </a:t>
              </a:r>
              <a:r>
                <a:rPr err="1"/>
                <a:t>microscopici</a:t>
              </a:r>
              <a:r>
                <a:t> </a:t>
              </a:r>
              <a:r>
                <a:rPr err="1"/>
                <a:t>fori</a:t>
              </a:r>
              <a:r>
                <a:t> </a:t>
              </a:r>
              <a:r>
                <a:rPr err="1"/>
                <a:t>chiamati</a:t>
              </a:r>
              <a:r>
                <a:t> </a:t>
              </a:r>
              <a:r>
                <a:rPr err="1"/>
                <a:t>ugelli</a:t>
              </a:r>
              <a:r>
                <a:t>. Le </a:t>
              </a:r>
              <a:r>
                <a:rPr err="1"/>
                <a:t>gocce</a:t>
              </a:r>
              <a:r>
                <a:t> </a:t>
              </a:r>
              <a:r>
                <a:rPr err="1"/>
                <a:t>si</a:t>
              </a:r>
              <a:r>
                <a:t> </a:t>
              </a:r>
              <a:r>
                <a:rPr err="1"/>
                <a:t>dispongono</a:t>
              </a:r>
              <a:r>
                <a:t> </a:t>
              </a:r>
              <a:r>
                <a:rPr err="1"/>
                <a:t>sulla</a:t>
              </a:r>
              <a:r>
                <a:t> carta secondo </a:t>
              </a:r>
              <a:r>
                <a:rPr err="1"/>
                <a:t>uno</a:t>
              </a:r>
              <a:r>
                <a:t> schema ben </a:t>
              </a:r>
              <a:r>
                <a:rPr err="1"/>
                <a:t>preciso</a:t>
              </a:r>
              <a:r>
                <a:t> in </a:t>
              </a:r>
              <a:r>
                <a:rPr err="1"/>
                <a:t>modo</a:t>
              </a:r>
              <a:r>
                <a:t> da </a:t>
              </a:r>
              <a:r>
                <a:rPr err="1"/>
                <a:t>creare</a:t>
              </a:r>
              <a:r>
                <a:t> </a:t>
              </a:r>
              <a:r>
                <a:rPr err="1"/>
                <a:t>l’effetto</a:t>
              </a:r>
              <a:r>
                <a:t> </a:t>
              </a:r>
              <a:r>
                <a:rPr err="1"/>
                <a:t>ottico</a:t>
              </a:r>
              <a:r>
                <a:t> </a:t>
              </a:r>
              <a:r>
                <a:rPr err="1"/>
                <a:t>dei</a:t>
              </a:r>
              <a:r>
                <a:t> </a:t>
              </a:r>
              <a:r>
                <a:rPr err="1"/>
                <a:t>colori</a:t>
              </a:r>
              <a:r>
                <a:t> e </a:t>
              </a:r>
              <a:r>
                <a:rPr err="1"/>
                <a:t>dei</a:t>
              </a:r>
              <a:r>
                <a:t> </a:t>
              </a:r>
              <a:r>
                <a:rPr err="1"/>
                <a:t>livelli</a:t>
              </a:r>
              <a:r>
                <a:t> di </a:t>
              </a:r>
              <a:r>
                <a:rPr err="1"/>
                <a:t>luminosità</a:t>
              </a:r>
              <a:r>
                <a:t> </a:t>
              </a:r>
              <a:r>
                <a:rPr err="1"/>
                <a:t>nelle</a:t>
              </a:r>
              <a:r>
                <a:t> </a:t>
              </a:r>
              <a:r>
                <a:rPr err="1"/>
                <a:t>immagini</a:t>
              </a:r>
              <a:r>
                <a:t> in </a:t>
              </a:r>
              <a:r>
                <a:rPr err="1"/>
                <a:t>bianco</a:t>
              </a:r>
              <a:r>
                <a:t> e </a:t>
              </a:r>
              <a:r>
                <a:rPr err="1"/>
                <a:t>nero</a:t>
              </a:r>
              <a:r>
                <a:t>.</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I pixel e la stampa a getto d’inchiostro"/>
          <p:cNvSpPr txBox="1"/>
          <p:nvPr/>
        </p:nvSpPr>
        <p:spPr>
          <a:xfrm>
            <a:off x="6110921" y="507999"/>
            <a:ext cx="12162156"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I pixel e la stampa a getto d’inchiostro</a:t>
            </a:r>
          </a:p>
        </p:txBody>
      </p:sp>
      <p:sp>
        <p:nvSpPr>
          <p:cNvPr id="265" name="Il software che gestisce la stampa (più comunemente conosciuto come driver di stampa) gestisce ogni pixel dell’immagine e lo scompone in celle di n x n  punti, dove ogni punto è una goccia di inchiostro. Un esempio per comprendere ciò è rappresentato graficamente qui sotto:"/>
          <p:cNvSpPr txBox="1"/>
          <p:nvPr/>
        </p:nvSpPr>
        <p:spPr>
          <a:xfrm>
            <a:off x="312000" y="1880148"/>
            <a:ext cx="23760000" cy="1768375"/>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t>Il software </a:t>
            </a:r>
            <a:r>
              <a:rPr err="1"/>
              <a:t>che</a:t>
            </a:r>
            <a:r>
              <a:t> </a:t>
            </a:r>
            <a:r>
              <a:rPr err="1"/>
              <a:t>gestisce</a:t>
            </a:r>
            <a:r>
              <a:t> la </a:t>
            </a:r>
            <a:r>
              <a:rPr err="1"/>
              <a:t>stampa</a:t>
            </a:r>
            <a:r>
              <a:t> (</a:t>
            </a:r>
            <a:r>
              <a:rPr err="1"/>
              <a:t>più</a:t>
            </a:r>
            <a:r>
              <a:t> </a:t>
            </a:r>
            <a:r>
              <a:rPr err="1"/>
              <a:t>comunemente</a:t>
            </a:r>
            <a:r>
              <a:t> </a:t>
            </a:r>
            <a:r>
              <a:rPr err="1"/>
              <a:t>conosciuto</a:t>
            </a:r>
            <a:r>
              <a:t> come driver di </a:t>
            </a:r>
            <a:r>
              <a:rPr err="1"/>
              <a:t>stampa</a:t>
            </a:r>
            <a:r>
              <a:t>) </a:t>
            </a:r>
            <a:r>
              <a:rPr err="1"/>
              <a:t>gestisce</a:t>
            </a:r>
            <a:r>
              <a:t> </a:t>
            </a:r>
            <a:r>
              <a:rPr err="1"/>
              <a:t>ogni</a:t>
            </a:r>
            <a:r>
              <a:t> pixel </a:t>
            </a:r>
            <a:r>
              <a:rPr err="1"/>
              <a:t>dell’immagine</a:t>
            </a:r>
            <a:r>
              <a:t> e lo </a:t>
            </a:r>
            <a:r>
              <a:rPr err="1"/>
              <a:t>scompone</a:t>
            </a:r>
            <a:r>
              <a:t> in </a:t>
            </a:r>
            <a:r>
              <a:rPr err="1"/>
              <a:t>celle</a:t>
            </a:r>
            <a:r>
              <a:t> di n x n  </a:t>
            </a:r>
            <a:r>
              <a:rPr err="1"/>
              <a:t>punti</a:t>
            </a:r>
            <a:r>
              <a:t>, dove </a:t>
            </a:r>
            <a:r>
              <a:rPr err="1"/>
              <a:t>ogni</a:t>
            </a:r>
            <a:r>
              <a:t> </a:t>
            </a:r>
            <a:r>
              <a:rPr err="1"/>
              <a:t>punto</a:t>
            </a:r>
            <a:r>
              <a:t> </a:t>
            </a:r>
            <a:r>
              <a:rPr err="1"/>
              <a:t>è</a:t>
            </a:r>
            <a:r>
              <a:t> </a:t>
            </a:r>
            <a:r>
              <a:rPr err="1"/>
              <a:t>una</a:t>
            </a:r>
            <a:r>
              <a:t> </a:t>
            </a:r>
            <a:r>
              <a:rPr err="1"/>
              <a:t>goccia</a:t>
            </a:r>
            <a:r>
              <a:t> di </a:t>
            </a:r>
            <a:r>
              <a:rPr err="1"/>
              <a:t>inchiostro</a:t>
            </a:r>
            <a:r>
              <a:t>. Un </a:t>
            </a:r>
            <a:r>
              <a:rPr err="1"/>
              <a:t>esempio</a:t>
            </a:r>
            <a:r>
              <a:t> per </a:t>
            </a:r>
            <a:r>
              <a:rPr err="1"/>
              <a:t>comprendere</a:t>
            </a:r>
            <a:r>
              <a:t> </a:t>
            </a:r>
            <a:r>
              <a:rPr err="1"/>
              <a:t>ciò</a:t>
            </a:r>
            <a:r>
              <a:t> </a:t>
            </a:r>
            <a:r>
              <a:rPr err="1"/>
              <a:t>è</a:t>
            </a:r>
            <a:r>
              <a:t> </a:t>
            </a:r>
            <a:r>
              <a:rPr err="1"/>
              <a:t>rappresentato</a:t>
            </a:r>
            <a:r>
              <a:t> </a:t>
            </a:r>
            <a:r>
              <a:rPr err="1"/>
              <a:t>graficamente</a:t>
            </a:r>
            <a:r>
              <a:t> qui sotto:</a:t>
            </a:r>
          </a:p>
        </p:txBody>
      </p:sp>
      <p:grpSp>
        <p:nvGrpSpPr>
          <p:cNvPr id="272" name="Gruppo"/>
          <p:cNvGrpSpPr/>
          <p:nvPr/>
        </p:nvGrpSpPr>
        <p:grpSpPr>
          <a:xfrm>
            <a:off x="6477000" y="4010162"/>
            <a:ext cx="11430000" cy="3437737"/>
            <a:chOff x="0" y="0"/>
            <a:chExt cx="11430000" cy="3437735"/>
          </a:xfrm>
        </p:grpSpPr>
        <p:pic>
          <p:nvPicPr>
            <p:cNvPr id="266" name="Dithering.jpg" descr="Dithering.jpg"/>
            <p:cNvPicPr>
              <a:picLocks noChangeAspect="1"/>
            </p:cNvPicPr>
            <p:nvPr/>
          </p:nvPicPr>
          <p:blipFill>
            <a:blip r:embed="rId2">
              <a:extLst/>
            </a:blip>
            <a:stretch>
              <a:fillRect/>
            </a:stretch>
          </p:blipFill>
          <p:spPr>
            <a:xfrm>
              <a:off x="0" y="0"/>
              <a:ext cx="11430000" cy="3390900"/>
            </a:xfrm>
            <a:prstGeom prst="rect">
              <a:avLst/>
            </a:prstGeom>
            <a:ln w="12700" cap="flat">
              <a:noFill/>
              <a:miter lim="400000"/>
            </a:ln>
            <a:effectLst/>
          </p:spPr>
        </p:pic>
        <p:sp>
          <p:nvSpPr>
            <p:cNvPr id="267" name="Bianco"/>
            <p:cNvSpPr txBox="1"/>
            <p:nvPr/>
          </p:nvSpPr>
          <p:spPr>
            <a:xfrm>
              <a:off x="262174" y="2788552"/>
              <a:ext cx="945770" cy="4405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2000"/>
              </a:lvl1pPr>
            </a:lstStyle>
            <a:p>
              <a:r>
                <a:t>Bianco</a:t>
              </a:r>
            </a:p>
          </p:txBody>
        </p:sp>
        <p:sp>
          <p:nvSpPr>
            <p:cNvPr id="268" name="Nero"/>
            <p:cNvSpPr txBox="1"/>
            <p:nvPr/>
          </p:nvSpPr>
          <p:spPr>
            <a:xfrm>
              <a:off x="10342619" y="2788552"/>
              <a:ext cx="701168" cy="4405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2000"/>
              </a:lvl1pPr>
            </a:lstStyle>
            <a:p>
              <a:r>
                <a:t>Nero</a:t>
              </a:r>
            </a:p>
          </p:txBody>
        </p:sp>
        <p:sp>
          <p:nvSpPr>
            <p:cNvPr id="269" name="Linea"/>
            <p:cNvSpPr/>
            <p:nvPr/>
          </p:nvSpPr>
          <p:spPr>
            <a:xfrm flipV="1">
              <a:off x="1334047" y="2579932"/>
              <a:ext cx="1" cy="857804"/>
            </a:xfrm>
            <a:prstGeom prst="line">
              <a:avLst/>
            </a:prstGeom>
            <a:noFill/>
            <a:ln w="38100" cap="flat">
              <a:solidFill>
                <a:srgbClr val="CBCBCB"/>
              </a:solidFill>
              <a:prstDash val="solid"/>
              <a:miter lim="400000"/>
            </a:ln>
            <a:effectLst/>
          </p:spPr>
          <p:txBody>
            <a:bodyPr wrap="square" lIns="71437" tIns="71437" rIns="71437" bIns="71437" numCol="1" anchor="ctr">
              <a:noAutofit/>
            </a:bodyPr>
            <a:lstStyle/>
            <a:p>
              <a:pPr algn="ctr">
                <a:spcBef>
                  <a:spcPts val="0"/>
                </a:spcBef>
                <a:defRPr sz="5000">
                  <a:solidFill>
                    <a:srgbClr val="000000"/>
                  </a:solidFill>
                  <a:latin typeface="+mn-lt"/>
                  <a:ea typeface="+mn-ea"/>
                  <a:cs typeface="+mn-cs"/>
                  <a:sym typeface="Helvetica Neue Light"/>
                </a:defRPr>
              </a:pPr>
              <a:endParaRPr/>
            </a:p>
          </p:txBody>
        </p:sp>
        <p:sp>
          <p:nvSpPr>
            <p:cNvPr id="270" name="Linea"/>
            <p:cNvSpPr/>
            <p:nvPr/>
          </p:nvSpPr>
          <p:spPr>
            <a:xfrm flipV="1">
              <a:off x="10004347" y="2579932"/>
              <a:ext cx="1" cy="857804"/>
            </a:xfrm>
            <a:prstGeom prst="line">
              <a:avLst/>
            </a:prstGeom>
            <a:noFill/>
            <a:ln w="38100" cap="flat">
              <a:solidFill>
                <a:srgbClr val="CBCBCB"/>
              </a:solidFill>
              <a:prstDash val="solid"/>
              <a:miter lim="400000"/>
            </a:ln>
            <a:effectLst/>
          </p:spPr>
          <p:txBody>
            <a:bodyPr wrap="square" lIns="71437" tIns="71437" rIns="71437" bIns="71437" numCol="1" anchor="ctr">
              <a:noAutofit/>
            </a:bodyPr>
            <a:lstStyle/>
            <a:p>
              <a:pPr algn="ctr">
                <a:spcBef>
                  <a:spcPts val="0"/>
                </a:spcBef>
                <a:defRPr sz="5000">
                  <a:solidFill>
                    <a:srgbClr val="000000"/>
                  </a:solidFill>
                  <a:latin typeface="+mn-lt"/>
                  <a:ea typeface="+mn-ea"/>
                  <a:cs typeface="+mn-cs"/>
                  <a:sym typeface="Helvetica Neue Light"/>
                </a:defRPr>
              </a:pPr>
              <a:endParaRPr/>
            </a:p>
          </p:txBody>
        </p:sp>
        <p:sp>
          <p:nvSpPr>
            <p:cNvPr id="271" name="Grigi"/>
            <p:cNvSpPr txBox="1"/>
            <p:nvPr/>
          </p:nvSpPr>
          <p:spPr>
            <a:xfrm>
              <a:off x="5755308" y="2788552"/>
              <a:ext cx="691516" cy="4405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2000"/>
              </a:lvl1pPr>
            </a:lstStyle>
            <a:p>
              <a:r>
                <a:t>Grigi</a:t>
              </a:r>
            </a:p>
          </p:txBody>
        </p:sp>
      </p:grpSp>
      <p:pic>
        <p:nvPicPr>
          <p:cNvPr id="273" name="Schermata 2017-05-16 alle 12.52.11.png" descr="Schermata 2017-05-16 alle 12.52.11.png"/>
          <p:cNvPicPr>
            <a:picLocks noChangeAspect="1"/>
          </p:cNvPicPr>
          <p:nvPr/>
        </p:nvPicPr>
        <p:blipFill>
          <a:blip r:embed="rId3">
            <a:extLst/>
          </a:blip>
          <a:stretch>
            <a:fillRect/>
          </a:stretch>
        </p:blipFill>
        <p:spPr>
          <a:xfrm>
            <a:off x="8976952" y="8141028"/>
            <a:ext cx="6430097" cy="3437737"/>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I pixel e la stampa a getto d’inchiostro"/>
          <p:cNvSpPr txBox="1"/>
          <p:nvPr/>
        </p:nvSpPr>
        <p:spPr>
          <a:xfrm>
            <a:off x="6110921" y="507999"/>
            <a:ext cx="12162156"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rPr dirty="0"/>
              <a:t>I pixel e la </a:t>
            </a:r>
            <a:r>
              <a:rPr dirty="0" err="1"/>
              <a:t>stampa</a:t>
            </a:r>
            <a:r>
              <a:rPr dirty="0"/>
              <a:t> a </a:t>
            </a:r>
            <a:r>
              <a:rPr dirty="0" err="1"/>
              <a:t>getto</a:t>
            </a:r>
            <a:r>
              <a:rPr dirty="0"/>
              <a:t> </a:t>
            </a:r>
            <a:r>
              <a:rPr dirty="0" err="1"/>
              <a:t>d’inchiostro</a:t>
            </a:r>
            <a:endParaRPr dirty="0"/>
          </a:p>
        </p:txBody>
      </p:sp>
      <p:grpSp>
        <p:nvGrpSpPr>
          <p:cNvPr id="3" name="Gruppo 2">
            <a:extLst>
              <a:ext uri="{FF2B5EF4-FFF2-40B4-BE49-F238E27FC236}">
                <a16:creationId xmlns:a16="http://schemas.microsoft.com/office/drawing/2014/main" id="{0BB2C5F1-6E4A-B84D-B1EB-D40717E1CF7D}"/>
              </a:ext>
            </a:extLst>
          </p:cNvPr>
          <p:cNvGrpSpPr/>
          <p:nvPr/>
        </p:nvGrpSpPr>
        <p:grpSpPr>
          <a:xfrm>
            <a:off x="261626" y="2349961"/>
            <a:ext cx="23860749" cy="9552969"/>
            <a:chOff x="312000" y="2349961"/>
            <a:chExt cx="23860749" cy="9552969"/>
          </a:xfrm>
        </p:grpSpPr>
        <p:sp>
          <p:nvSpPr>
            <p:cNvPr id="275" name="Se hai punti neri sostituiamo i colori delle cartucce gestite dalla stampante otteniamo anche l’immagine a colori."/>
            <p:cNvSpPr txBox="1"/>
            <p:nvPr/>
          </p:nvSpPr>
          <p:spPr>
            <a:xfrm>
              <a:off x="312000" y="2349961"/>
              <a:ext cx="23760000" cy="676175"/>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rPr dirty="0"/>
                <a:t>Se </a:t>
              </a:r>
              <a:r>
                <a:rPr dirty="0" err="1"/>
                <a:t>hai</a:t>
              </a:r>
              <a:r>
                <a:rPr dirty="0"/>
                <a:t> </a:t>
              </a:r>
              <a:r>
                <a:rPr dirty="0" err="1"/>
                <a:t>punti</a:t>
              </a:r>
              <a:r>
                <a:rPr dirty="0"/>
                <a:t> </a:t>
              </a:r>
              <a:r>
                <a:rPr dirty="0" err="1"/>
                <a:t>neri</a:t>
              </a:r>
              <a:r>
                <a:rPr dirty="0"/>
                <a:t> </a:t>
              </a:r>
              <a:r>
                <a:rPr dirty="0" err="1"/>
                <a:t>sostituiamo</a:t>
              </a:r>
              <a:r>
                <a:rPr dirty="0"/>
                <a:t> </a:t>
              </a:r>
              <a:r>
                <a:rPr dirty="0" err="1"/>
                <a:t>i</a:t>
              </a:r>
              <a:r>
                <a:rPr dirty="0"/>
                <a:t> </a:t>
              </a:r>
              <a:r>
                <a:rPr dirty="0" err="1"/>
                <a:t>colori</a:t>
              </a:r>
              <a:r>
                <a:rPr dirty="0"/>
                <a:t> </a:t>
              </a:r>
              <a:r>
                <a:rPr dirty="0" err="1"/>
                <a:t>delle</a:t>
              </a:r>
              <a:r>
                <a:rPr dirty="0"/>
                <a:t> </a:t>
              </a:r>
              <a:r>
                <a:rPr dirty="0" err="1"/>
                <a:t>cartucce</a:t>
              </a:r>
              <a:r>
                <a:rPr dirty="0"/>
                <a:t> </a:t>
              </a:r>
              <a:r>
                <a:rPr dirty="0" err="1"/>
                <a:t>gestite</a:t>
              </a:r>
              <a:r>
                <a:rPr dirty="0"/>
                <a:t> </a:t>
              </a:r>
              <a:r>
                <a:rPr dirty="0" err="1"/>
                <a:t>dalla</a:t>
              </a:r>
              <a:r>
                <a:rPr dirty="0"/>
                <a:t> </a:t>
              </a:r>
              <a:r>
                <a:rPr dirty="0" err="1"/>
                <a:t>stampante</a:t>
              </a:r>
              <a:r>
                <a:rPr dirty="0"/>
                <a:t> </a:t>
              </a:r>
              <a:r>
                <a:rPr dirty="0" err="1"/>
                <a:t>otteniamo</a:t>
              </a:r>
              <a:r>
                <a:rPr dirty="0"/>
                <a:t> </a:t>
              </a:r>
              <a:r>
                <a:rPr dirty="0" err="1"/>
                <a:t>anche</a:t>
              </a:r>
              <a:r>
                <a:rPr dirty="0"/>
                <a:t> </a:t>
              </a:r>
              <a:r>
                <a:rPr dirty="0" err="1"/>
                <a:t>l’immagine</a:t>
              </a:r>
              <a:r>
                <a:rPr dirty="0"/>
                <a:t> a </a:t>
              </a:r>
              <a:r>
                <a:rPr dirty="0" err="1"/>
                <a:t>colori</a:t>
              </a:r>
              <a:r>
                <a:rPr dirty="0"/>
                <a:t>.</a:t>
              </a:r>
            </a:p>
          </p:txBody>
        </p:sp>
        <p:grpSp>
          <p:nvGrpSpPr>
            <p:cNvPr id="280" name="Gruppo"/>
            <p:cNvGrpSpPr/>
            <p:nvPr/>
          </p:nvGrpSpPr>
          <p:grpSpPr>
            <a:xfrm>
              <a:off x="9680399" y="4049528"/>
              <a:ext cx="6350001" cy="3323123"/>
              <a:chOff x="0" y="0"/>
              <a:chExt cx="6350000" cy="3323121"/>
            </a:xfrm>
          </p:grpSpPr>
          <p:pic>
            <p:nvPicPr>
              <p:cNvPr id="277" name="dithering colore.jpg" descr="dithering colore.jpg"/>
              <p:cNvPicPr>
                <a:picLocks noChangeAspect="1"/>
              </p:cNvPicPr>
              <p:nvPr/>
            </p:nvPicPr>
            <p:blipFill>
              <a:blip r:embed="rId2">
                <a:extLst/>
              </a:blip>
              <a:stretch>
                <a:fillRect/>
              </a:stretch>
            </p:blipFill>
            <p:spPr>
              <a:xfrm>
                <a:off x="0" y="0"/>
                <a:ext cx="2700037" cy="3323122"/>
              </a:xfrm>
              <a:prstGeom prst="rect">
                <a:avLst/>
              </a:prstGeom>
              <a:ln w="12700" cap="flat">
                <a:noFill/>
                <a:miter lim="400000"/>
              </a:ln>
              <a:effectLst/>
            </p:spPr>
          </p:pic>
          <p:pic>
            <p:nvPicPr>
              <p:cNvPr id="278" name="occhio copia.jpg" descr="occhio copia.jpg"/>
              <p:cNvPicPr>
                <a:picLocks noChangeAspect="1"/>
              </p:cNvPicPr>
              <p:nvPr/>
            </p:nvPicPr>
            <p:blipFill>
              <a:blip r:embed="rId3">
                <a:extLst/>
              </a:blip>
              <a:stretch>
                <a:fillRect/>
              </a:stretch>
            </p:blipFill>
            <p:spPr>
              <a:xfrm>
                <a:off x="2982371" y="0"/>
                <a:ext cx="3367629" cy="3323122"/>
              </a:xfrm>
              <a:prstGeom prst="rect">
                <a:avLst/>
              </a:prstGeom>
              <a:ln w="12700" cap="flat">
                <a:noFill/>
                <a:miter lim="400000"/>
              </a:ln>
              <a:effectLst/>
            </p:spPr>
          </p:pic>
          <p:sp>
            <p:nvSpPr>
              <p:cNvPr id="279" name="Linea"/>
              <p:cNvSpPr/>
              <p:nvPr/>
            </p:nvSpPr>
            <p:spPr>
              <a:xfrm>
                <a:off x="2381230" y="1589393"/>
                <a:ext cx="1062467" cy="1"/>
              </a:xfrm>
              <a:prstGeom prst="line">
                <a:avLst/>
              </a:prstGeom>
              <a:noFill/>
              <a:ln w="38100" cap="flat">
                <a:solidFill>
                  <a:srgbClr val="BC5B5E"/>
                </a:solidFill>
                <a:prstDash val="solid"/>
                <a:miter lim="400000"/>
                <a:tailEnd type="triangle" w="med" len="med"/>
              </a:ln>
              <a:effectLst/>
            </p:spPr>
            <p:txBody>
              <a:bodyPr wrap="square" lIns="71437" tIns="71437" rIns="71437" bIns="71437" numCol="1" anchor="ctr">
                <a:noAutofit/>
              </a:bodyPr>
              <a:lstStyle/>
              <a:p>
                <a:pPr algn="ctr">
                  <a:spcBef>
                    <a:spcPts val="0"/>
                  </a:spcBef>
                  <a:defRPr sz="5000">
                    <a:solidFill>
                      <a:srgbClr val="000000"/>
                    </a:solidFill>
                    <a:latin typeface="+mn-lt"/>
                    <a:ea typeface="+mn-ea"/>
                    <a:cs typeface="+mn-cs"/>
                    <a:sym typeface="Helvetica Neue Light"/>
                  </a:defRPr>
                </a:pPr>
                <a:endParaRPr/>
              </a:p>
            </p:txBody>
          </p:sp>
        </p:grpSp>
        <p:grpSp>
          <p:nvGrpSpPr>
            <p:cNvPr id="2" name="Gruppo 1">
              <a:extLst>
                <a:ext uri="{FF2B5EF4-FFF2-40B4-BE49-F238E27FC236}">
                  <a16:creationId xmlns:a16="http://schemas.microsoft.com/office/drawing/2014/main" id="{8715BED7-E66C-5F40-9513-4A642CA738F3}"/>
                </a:ext>
              </a:extLst>
            </p:cNvPr>
            <p:cNvGrpSpPr/>
            <p:nvPr/>
          </p:nvGrpSpPr>
          <p:grpSpPr>
            <a:xfrm>
              <a:off x="412749" y="8396043"/>
              <a:ext cx="23760000" cy="3506887"/>
              <a:chOff x="412749" y="8362176"/>
              <a:chExt cx="23760000" cy="3506887"/>
            </a:xfrm>
          </p:grpSpPr>
          <p:sp>
            <p:nvSpPr>
              <p:cNvPr id="281" name="da tutto ciò si evince che la risoluzione di una stampante è determinata da quanti punti per pollice è in grado di gestire e da qui il suo acronimo di DPI. In questo caso il punto ha una dimensione fisica ben precisa, cioè la dimensione della goccia quando è stesa sul foglio di carta."/>
              <p:cNvSpPr txBox="1"/>
              <p:nvPr/>
            </p:nvSpPr>
            <p:spPr>
              <a:xfrm>
                <a:off x="412749" y="8362176"/>
                <a:ext cx="23760000" cy="17810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p>
                <a:pPr algn="just"/>
                <a:r>
                  <a:t>da </a:t>
                </a:r>
                <a:r>
                  <a:rPr err="1"/>
                  <a:t>tutto</a:t>
                </a:r>
                <a:r>
                  <a:t> </a:t>
                </a:r>
                <a:r>
                  <a:rPr err="1"/>
                  <a:t>ciò</a:t>
                </a:r>
                <a:r>
                  <a:t> </a:t>
                </a:r>
                <a:r>
                  <a:rPr err="1"/>
                  <a:t>si</a:t>
                </a:r>
                <a:r>
                  <a:t> evince </a:t>
                </a:r>
                <a:r>
                  <a:rPr err="1"/>
                  <a:t>che</a:t>
                </a:r>
                <a:r>
                  <a:t> la </a:t>
                </a:r>
                <a:r>
                  <a:rPr err="1"/>
                  <a:t>risoluzione</a:t>
                </a:r>
                <a:r>
                  <a:t> di </a:t>
                </a:r>
                <a:r>
                  <a:rPr err="1"/>
                  <a:t>una</a:t>
                </a:r>
                <a:r>
                  <a:t> </a:t>
                </a:r>
                <a:r>
                  <a:rPr err="1"/>
                  <a:t>stampante</a:t>
                </a:r>
                <a:r>
                  <a:t> </a:t>
                </a:r>
                <a:r>
                  <a:rPr err="1"/>
                  <a:t>è</a:t>
                </a:r>
                <a:r>
                  <a:t> </a:t>
                </a:r>
                <a:r>
                  <a:rPr err="1"/>
                  <a:t>determinata</a:t>
                </a:r>
                <a:r>
                  <a:t> da </a:t>
                </a:r>
                <a:r>
                  <a:rPr err="1"/>
                  <a:t>quanti</a:t>
                </a:r>
                <a:r>
                  <a:t> </a:t>
                </a:r>
                <a:r>
                  <a:rPr err="1"/>
                  <a:t>punti</a:t>
                </a:r>
                <a:r>
                  <a:t> per </a:t>
                </a:r>
                <a:r>
                  <a:rPr err="1"/>
                  <a:t>pollice</a:t>
                </a:r>
                <a:r>
                  <a:t> </a:t>
                </a:r>
                <a:r>
                  <a:rPr err="1"/>
                  <a:t>è</a:t>
                </a:r>
                <a:r>
                  <a:t> in </a:t>
                </a:r>
                <a:r>
                  <a:rPr err="1"/>
                  <a:t>grado</a:t>
                </a:r>
                <a:r>
                  <a:t> di </a:t>
                </a:r>
                <a:r>
                  <a:rPr err="1"/>
                  <a:t>gestire</a:t>
                </a:r>
                <a:r>
                  <a:t> e da qui </a:t>
                </a:r>
                <a:r>
                  <a:rPr err="1"/>
                  <a:t>il</a:t>
                </a:r>
                <a:r>
                  <a:t> </a:t>
                </a:r>
                <a:r>
                  <a:rPr err="1"/>
                  <a:t>suo</a:t>
                </a:r>
                <a:r>
                  <a:t> </a:t>
                </a:r>
                <a:r>
                  <a:rPr err="1"/>
                  <a:t>acronimo</a:t>
                </a:r>
                <a:r>
                  <a:t> di </a:t>
                </a:r>
                <a:r>
                  <a:rPr b="1" i="1"/>
                  <a:t>DPI</a:t>
                </a:r>
                <a:r>
                  <a:t>. In </a:t>
                </a:r>
                <a:r>
                  <a:rPr err="1"/>
                  <a:t>questo</a:t>
                </a:r>
                <a:r>
                  <a:t> </a:t>
                </a:r>
                <a:r>
                  <a:rPr err="1"/>
                  <a:t>caso</a:t>
                </a:r>
                <a:r>
                  <a:t> </a:t>
                </a:r>
                <a:r>
                  <a:rPr err="1"/>
                  <a:t>il</a:t>
                </a:r>
                <a:r>
                  <a:t> </a:t>
                </a:r>
                <a:r>
                  <a:rPr err="1"/>
                  <a:t>punto</a:t>
                </a:r>
                <a:r>
                  <a:t> ha </a:t>
                </a:r>
                <a:r>
                  <a:rPr err="1"/>
                  <a:t>una</a:t>
                </a:r>
                <a:r>
                  <a:t> </a:t>
                </a:r>
                <a:r>
                  <a:rPr err="1"/>
                  <a:t>dimensione</a:t>
                </a:r>
                <a:r>
                  <a:t> </a:t>
                </a:r>
                <a:r>
                  <a:rPr err="1"/>
                  <a:t>fisica</a:t>
                </a:r>
                <a:r>
                  <a:t> ben </a:t>
                </a:r>
                <a:r>
                  <a:rPr err="1"/>
                  <a:t>precisa</a:t>
                </a:r>
                <a:r>
                  <a:t>, </a:t>
                </a:r>
                <a:r>
                  <a:rPr err="1"/>
                  <a:t>cioè</a:t>
                </a:r>
                <a:r>
                  <a:t> la </a:t>
                </a:r>
                <a:r>
                  <a:rPr err="1"/>
                  <a:t>dimensione</a:t>
                </a:r>
                <a:r>
                  <a:t> </a:t>
                </a:r>
                <a:r>
                  <a:rPr err="1"/>
                  <a:t>della</a:t>
                </a:r>
                <a:r>
                  <a:t> </a:t>
                </a:r>
                <a:r>
                  <a:rPr err="1"/>
                  <a:t>goccia</a:t>
                </a:r>
                <a:r>
                  <a:t> </a:t>
                </a:r>
                <a:r>
                  <a:rPr err="1"/>
                  <a:t>quando</a:t>
                </a:r>
                <a:r>
                  <a:t> </a:t>
                </a:r>
                <a:r>
                  <a:rPr err="1"/>
                  <a:t>è</a:t>
                </a:r>
                <a:r>
                  <a:t> </a:t>
                </a:r>
                <a:r>
                  <a:rPr err="1"/>
                  <a:t>stesa</a:t>
                </a:r>
                <a:r>
                  <a:t> </a:t>
                </a:r>
                <a:r>
                  <a:rPr err="1"/>
                  <a:t>sul</a:t>
                </a:r>
                <a:r>
                  <a:t> </a:t>
                </a:r>
                <a:r>
                  <a:rPr err="1"/>
                  <a:t>foglio</a:t>
                </a:r>
                <a:r>
                  <a:t> di carta. </a:t>
                </a:r>
              </a:p>
            </p:txBody>
          </p:sp>
          <p:sp>
            <p:nvSpPr>
              <p:cNvPr id="282" name="A puro titolo esemplificativo le stampanti Epson hanno una risoluzione di 1440 0 2880 DPI in funzione delle necessità di stampa e a scelta dello stampatore, come si può notare siamo ben oltre i canonici 300 PPI cioè pixel per pollice"/>
              <p:cNvSpPr txBox="1"/>
              <p:nvPr/>
            </p:nvSpPr>
            <p:spPr>
              <a:xfrm>
                <a:off x="412749" y="10100689"/>
                <a:ext cx="23760000" cy="17683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t>A puro </a:t>
                </a:r>
                <a:r>
                  <a:rPr err="1"/>
                  <a:t>titolo</a:t>
                </a:r>
                <a:r>
                  <a:t> </a:t>
                </a:r>
                <a:r>
                  <a:rPr err="1"/>
                  <a:t>esemplificativo</a:t>
                </a:r>
                <a:r>
                  <a:t> le </a:t>
                </a:r>
                <a:r>
                  <a:rPr err="1"/>
                  <a:t>stampanti</a:t>
                </a:r>
                <a:r>
                  <a:t> Epson </a:t>
                </a:r>
                <a:r>
                  <a:rPr err="1"/>
                  <a:t>hanno</a:t>
                </a:r>
                <a:r>
                  <a:t> </a:t>
                </a:r>
                <a:r>
                  <a:rPr err="1"/>
                  <a:t>una</a:t>
                </a:r>
                <a:r>
                  <a:t> </a:t>
                </a:r>
                <a:r>
                  <a:rPr err="1"/>
                  <a:t>risoluzione</a:t>
                </a:r>
                <a:r>
                  <a:t> di 1440 0 2880 DPI in </a:t>
                </a:r>
                <a:r>
                  <a:rPr err="1"/>
                  <a:t>funzione</a:t>
                </a:r>
                <a:r>
                  <a:t> </a:t>
                </a:r>
                <a:r>
                  <a:rPr err="1"/>
                  <a:t>delle</a:t>
                </a:r>
                <a:r>
                  <a:t> </a:t>
                </a:r>
                <a:r>
                  <a:rPr err="1"/>
                  <a:t>necessità</a:t>
                </a:r>
                <a:r>
                  <a:t> di </a:t>
                </a:r>
                <a:r>
                  <a:rPr err="1"/>
                  <a:t>stampa</a:t>
                </a:r>
                <a:r>
                  <a:t> e a </a:t>
                </a:r>
                <a:r>
                  <a:rPr err="1"/>
                  <a:t>scelta</a:t>
                </a:r>
                <a:r>
                  <a:t> </a:t>
                </a:r>
                <a:r>
                  <a:rPr err="1"/>
                  <a:t>dello</a:t>
                </a:r>
                <a:r>
                  <a:t> </a:t>
                </a:r>
                <a:r>
                  <a:rPr err="1"/>
                  <a:t>stampatore</a:t>
                </a:r>
                <a:r>
                  <a:t>, come </a:t>
                </a:r>
                <a:r>
                  <a:rPr err="1"/>
                  <a:t>si</a:t>
                </a:r>
                <a:r>
                  <a:t> </a:t>
                </a:r>
                <a:r>
                  <a:rPr err="1"/>
                  <a:t>può</a:t>
                </a:r>
                <a:r>
                  <a:t> </a:t>
                </a:r>
                <a:r>
                  <a:rPr err="1"/>
                  <a:t>notare</a:t>
                </a:r>
                <a:r>
                  <a:t> </a:t>
                </a:r>
                <a:r>
                  <a:rPr err="1"/>
                  <a:t>siamo</a:t>
                </a:r>
                <a:r>
                  <a:t> ben </a:t>
                </a:r>
                <a:r>
                  <a:rPr err="1"/>
                  <a:t>oltre</a:t>
                </a:r>
                <a:r>
                  <a:t> </a:t>
                </a:r>
                <a:r>
                  <a:rPr err="1"/>
                  <a:t>i</a:t>
                </a:r>
                <a:r>
                  <a:t> </a:t>
                </a:r>
                <a:r>
                  <a:rPr err="1"/>
                  <a:t>canonici</a:t>
                </a:r>
                <a:r>
                  <a:t> 300 PPI </a:t>
                </a:r>
                <a:r>
                  <a:rPr err="1"/>
                  <a:t>cioè</a:t>
                </a:r>
                <a:r>
                  <a:t> pixel per </a:t>
                </a:r>
                <a:r>
                  <a:rPr err="1"/>
                  <a:t>pollice</a:t>
                </a:r>
                <a:endParaRP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I pixel e la stampa a getto d’inchiostro"/>
          <p:cNvSpPr txBox="1"/>
          <p:nvPr/>
        </p:nvSpPr>
        <p:spPr>
          <a:xfrm>
            <a:off x="6110921" y="507999"/>
            <a:ext cx="12162156"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I pixel e la stampa a getto d’inchiostro</a:t>
            </a:r>
          </a:p>
        </p:txBody>
      </p:sp>
      <p:grpSp>
        <p:nvGrpSpPr>
          <p:cNvPr id="287" name="Gruppo"/>
          <p:cNvGrpSpPr/>
          <p:nvPr/>
        </p:nvGrpSpPr>
        <p:grpSpPr>
          <a:xfrm>
            <a:off x="312000" y="4295132"/>
            <a:ext cx="23760000" cy="5125736"/>
            <a:chOff x="-1" y="-1"/>
            <a:chExt cx="23759999" cy="5125734"/>
          </a:xfrm>
        </p:grpSpPr>
        <p:sp>
          <p:nvSpPr>
            <p:cNvPr id="285" name="A che risoluzione in termini di PPI cioè a quanti pixel per pollice si deve inviare l’immagine alla stampante? Per fortuna il processo di interpolazione per trasformare i pixel in punti di stampa è fatto dal software di gestione della stampante. In ogni caso poiché le stampanti fotografiche Epson hanno 360 ugelli per pollice viene richiesto di inviare immagini con una risoluzione pari a 360 Pixel per pollice (PPI), nel caso di stampanti Canon o HP normalmente si inviano stampe a 300 Pixel per pollice (PPI)."/>
            <p:cNvSpPr txBox="1"/>
            <p:nvPr/>
          </p:nvSpPr>
          <p:spPr>
            <a:xfrm>
              <a:off x="-1" y="-1"/>
              <a:ext cx="23759999" cy="28605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just"/>
            </a:lstStyle>
            <a:p>
              <a:r>
                <a:rPr dirty="0"/>
                <a:t>A </a:t>
              </a:r>
              <a:r>
                <a:rPr dirty="0" err="1"/>
                <a:t>che</a:t>
              </a:r>
              <a:r>
                <a:rPr dirty="0"/>
                <a:t> </a:t>
              </a:r>
              <a:r>
                <a:rPr dirty="0" err="1"/>
                <a:t>risoluzione</a:t>
              </a:r>
              <a:r>
                <a:rPr dirty="0"/>
                <a:t> in termini di PPI </a:t>
              </a:r>
              <a:r>
                <a:rPr dirty="0" err="1"/>
                <a:t>cioè</a:t>
              </a:r>
              <a:r>
                <a:rPr dirty="0"/>
                <a:t> a </a:t>
              </a:r>
              <a:r>
                <a:rPr dirty="0" err="1"/>
                <a:t>quanti</a:t>
              </a:r>
              <a:r>
                <a:rPr dirty="0"/>
                <a:t> pixel per </a:t>
              </a:r>
              <a:r>
                <a:rPr dirty="0" err="1"/>
                <a:t>pollice</a:t>
              </a:r>
              <a:r>
                <a:rPr dirty="0"/>
                <a:t> </a:t>
              </a:r>
              <a:r>
                <a:rPr dirty="0" err="1"/>
                <a:t>si</a:t>
              </a:r>
              <a:r>
                <a:rPr dirty="0"/>
                <a:t> </a:t>
              </a:r>
              <a:r>
                <a:rPr dirty="0" err="1"/>
                <a:t>deve</a:t>
              </a:r>
              <a:r>
                <a:rPr dirty="0"/>
                <a:t> </a:t>
              </a:r>
              <a:r>
                <a:rPr dirty="0" err="1"/>
                <a:t>inviare</a:t>
              </a:r>
              <a:r>
                <a:rPr dirty="0"/>
                <a:t> </a:t>
              </a:r>
              <a:r>
                <a:rPr dirty="0" err="1"/>
                <a:t>l’immagine</a:t>
              </a:r>
              <a:r>
                <a:rPr dirty="0"/>
                <a:t> </a:t>
              </a:r>
              <a:r>
                <a:rPr dirty="0" err="1"/>
                <a:t>alla</a:t>
              </a:r>
              <a:r>
                <a:rPr dirty="0"/>
                <a:t> </a:t>
              </a:r>
              <a:r>
                <a:rPr dirty="0" err="1"/>
                <a:t>stampante</a:t>
              </a:r>
              <a:r>
                <a:rPr dirty="0"/>
                <a:t>? Per </a:t>
              </a:r>
              <a:r>
                <a:rPr dirty="0" err="1"/>
                <a:t>fortuna</a:t>
              </a:r>
              <a:r>
                <a:rPr dirty="0"/>
                <a:t> </a:t>
              </a:r>
              <a:r>
                <a:rPr dirty="0" err="1"/>
                <a:t>il</a:t>
              </a:r>
              <a:r>
                <a:rPr dirty="0"/>
                <a:t> </a:t>
              </a:r>
              <a:r>
                <a:rPr dirty="0" err="1"/>
                <a:t>processo</a:t>
              </a:r>
              <a:r>
                <a:rPr dirty="0"/>
                <a:t> di </a:t>
              </a:r>
              <a:r>
                <a:rPr dirty="0" err="1"/>
                <a:t>interpolazione</a:t>
              </a:r>
              <a:r>
                <a:rPr dirty="0"/>
                <a:t> per </a:t>
              </a:r>
              <a:r>
                <a:rPr dirty="0" err="1"/>
                <a:t>trasformare</a:t>
              </a:r>
              <a:r>
                <a:rPr dirty="0"/>
                <a:t> </a:t>
              </a:r>
              <a:r>
                <a:rPr dirty="0" err="1"/>
                <a:t>i</a:t>
              </a:r>
              <a:r>
                <a:rPr dirty="0"/>
                <a:t> pixel in </a:t>
              </a:r>
              <a:r>
                <a:rPr dirty="0" err="1"/>
                <a:t>punti</a:t>
              </a:r>
              <a:r>
                <a:rPr dirty="0"/>
                <a:t> di </a:t>
              </a:r>
              <a:r>
                <a:rPr dirty="0" err="1"/>
                <a:t>stampa</a:t>
              </a:r>
              <a:r>
                <a:rPr dirty="0"/>
                <a:t> </a:t>
              </a:r>
              <a:r>
                <a:rPr dirty="0" err="1"/>
                <a:t>è</a:t>
              </a:r>
              <a:r>
                <a:rPr dirty="0"/>
                <a:t> </a:t>
              </a:r>
              <a:r>
                <a:rPr dirty="0" err="1"/>
                <a:t>fatto</a:t>
              </a:r>
              <a:r>
                <a:rPr dirty="0"/>
                <a:t> dal software di </a:t>
              </a:r>
              <a:r>
                <a:rPr dirty="0" err="1"/>
                <a:t>gestione</a:t>
              </a:r>
              <a:r>
                <a:rPr dirty="0"/>
                <a:t> </a:t>
              </a:r>
              <a:r>
                <a:rPr dirty="0" err="1"/>
                <a:t>della</a:t>
              </a:r>
              <a:r>
                <a:rPr dirty="0"/>
                <a:t> </a:t>
              </a:r>
              <a:r>
                <a:rPr dirty="0" err="1"/>
                <a:t>stampante</a:t>
              </a:r>
              <a:r>
                <a:rPr dirty="0"/>
                <a:t>. In </a:t>
              </a:r>
              <a:r>
                <a:rPr dirty="0" err="1"/>
                <a:t>ogni</a:t>
              </a:r>
              <a:r>
                <a:rPr dirty="0"/>
                <a:t> </a:t>
              </a:r>
              <a:r>
                <a:rPr dirty="0" err="1"/>
                <a:t>caso</a:t>
              </a:r>
              <a:r>
                <a:rPr dirty="0"/>
                <a:t> </a:t>
              </a:r>
              <a:r>
                <a:rPr dirty="0" err="1"/>
                <a:t>poiché</a:t>
              </a:r>
              <a:r>
                <a:rPr dirty="0"/>
                <a:t> le </a:t>
              </a:r>
              <a:r>
                <a:rPr dirty="0" err="1"/>
                <a:t>stampanti</a:t>
              </a:r>
              <a:r>
                <a:rPr dirty="0"/>
                <a:t> </a:t>
              </a:r>
              <a:r>
                <a:rPr dirty="0" err="1"/>
                <a:t>fotografiche</a:t>
              </a:r>
              <a:r>
                <a:rPr dirty="0"/>
                <a:t> Epson </a:t>
              </a:r>
              <a:r>
                <a:rPr dirty="0" err="1"/>
                <a:t>hanno</a:t>
              </a:r>
              <a:r>
                <a:rPr dirty="0"/>
                <a:t> 360 </a:t>
              </a:r>
              <a:r>
                <a:rPr dirty="0" err="1"/>
                <a:t>ugelli</a:t>
              </a:r>
              <a:r>
                <a:rPr dirty="0"/>
                <a:t> per </a:t>
              </a:r>
              <a:r>
                <a:rPr dirty="0" err="1"/>
                <a:t>pollice</a:t>
              </a:r>
              <a:r>
                <a:rPr dirty="0"/>
                <a:t> </a:t>
              </a:r>
              <a:r>
                <a:rPr dirty="0" err="1"/>
                <a:t>viene</a:t>
              </a:r>
              <a:r>
                <a:rPr dirty="0"/>
                <a:t> </a:t>
              </a:r>
              <a:r>
                <a:rPr dirty="0" err="1"/>
                <a:t>richiesto</a:t>
              </a:r>
              <a:r>
                <a:rPr dirty="0"/>
                <a:t> di </a:t>
              </a:r>
              <a:r>
                <a:rPr dirty="0" err="1"/>
                <a:t>inviare</a:t>
              </a:r>
              <a:r>
                <a:rPr dirty="0"/>
                <a:t> </a:t>
              </a:r>
              <a:r>
                <a:rPr dirty="0" err="1"/>
                <a:t>immagini</a:t>
              </a:r>
              <a:r>
                <a:rPr dirty="0"/>
                <a:t> con </a:t>
              </a:r>
              <a:r>
                <a:rPr dirty="0" err="1"/>
                <a:t>una</a:t>
              </a:r>
              <a:r>
                <a:rPr dirty="0"/>
                <a:t> </a:t>
              </a:r>
              <a:r>
                <a:rPr dirty="0" err="1"/>
                <a:t>risoluzione</a:t>
              </a:r>
              <a:r>
                <a:rPr dirty="0"/>
                <a:t> </a:t>
              </a:r>
              <a:r>
                <a:rPr dirty="0" err="1"/>
                <a:t>pari</a:t>
              </a:r>
              <a:r>
                <a:rPr dirty="0"/>
                <a:t> a 360 Pixel per </a:t>
              </a:r>
              <a:r>
                <a:rPr dirty="0" err="1"/>
                <a:t>pollice</a:t>
              </a:r>
              <a:r>
                <a:rPr dirty="0"/>
                <a:t> (PPI), </a:t>
              </a:r>
              <a:r>
                <a:rPr dirty="0" err="1"/>
                <a:t>nel</a:t>
              </a:r>
              <a:r>
                <a:rPr dirty="0"/>
                <a:t> </a:t>
              </a:r>
              <a:r>
                <a:rPr dirty="0" err="1"/>
                <a:t>caso</a:t>
              </a:r>
              <a:r>
                <a:rPr dirty="0"/>
                <a:t> di </a:t>
              </a:r>
              <a:r>
                <a:rPr dirty="0" err="1"/>
                <a:t>stampanti</a:t>
              </a:r>
              <a:r>
                <a:rPr dirty="0"/>
                <a:t> Canon o HP </a:t>
              </a:r>
              <a:r>
                <a:rPr dirty="0" err="1"/>
                <a:t>normalmente</a:t>
              </a:r>
              <a:r>
                <a:rPr dirty="0"/>
                <a:t> </a:t>
              </a:r>
              <a:r>
                <a:rPr dirty="0" err="1"/>
                <a:t>si</a:t>
              </a:r>
              <a:r>
                <a:rPr dirty="0"/>
                <a:t> </a:t>
              </a:r>
              <a:r>
                <a:rPr dirty="0" err="1"/>
                <a:t>inviano</a:t>
              </a:r>
              <a:r>
                <a:rPr dirty="0"/>
                <a:t> </a:t>
              </a:r>
              <a:r>
                <a:rPr dirty="0" err="1"/>
                <a:t>stampe</a:t>
              </a:r>
              <a:r>
                <a:rPr dirty="0"/>
                <a:t> a 300 Pixel per </a:t>
              </a:r>
              <a:r>
                <a:rPr dirty="0" err="1"/>
                <a:t>pollice</a:t>
              </a:r>
              <a:r>
                <a:rPr dirty="0"/>
                <a:t> (PPI). </a:t>
              </a:r>
            </a:p>
          </p:txBody>
        </p:sp>
        <p:sp>
          <p:nvSpPr>
            <p:cNvPr id="286" name="Assolutamente importante tenere a mente che i pixel dell’immagine e i punti della stampante sono due entità completamente differenti atte comunque intese comunque come unità fondamentali atte a descrivere una immagine fotografica."/>
            <p:cNvSpPr txBox="1"/>
            <p:nvPr/>
          </p:nvSpPr>
          <p:spPr>
            <a:xfrm>
              <a:off x="-1" y="3357359"/>
              <a:ext cx="23759999" cy="17683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just"/>
            </a:lstStyle>
            <a:p>
              <a:r>
                <a:rPr dirty="0" err="1"/>
                <a:t>Assolutamente</a:t>
              </a:r>
              <a:r>
                <a:rPr dirty="0"/>
                <a:t> </a:t>
              </a:r>
              <a:r>
                <a:rPr dirty="0" err="1"/>
                <a:t>importante</a:t>
              </a:r>
              <a:r>
                <a:rPr dirty="0"/>
                <a:t> </a:t>
              </a:r>
              <a:r>
                <a:rPr dirty="0" err="1"/>
                <a:t>tenere</a:t>
              </a:r>
              <a:r>
                <a:rPr dirty="0"/>
                <a:t> a </a:t>
              </a:r>
              <a:r>
                <a:rPr dirty="0" err="1"/>
                <a:t>mente</a:t>
              </a:r>
              <a:r>
                <a:rPr dirty="0"/>
                <a:t> </a:t>
              </a:r>
              <a:r>
                <a:rPr dirty="0" err="1"/>
                <a:t>che</a:t>
              </a:r>
              <a:r>
                <a:rPr dirty="0"/>
                <a:t> </a:t>
              </a:r>
              <a:r>
                <a:rPr dirty="0" err="1"/>
                <a:t>i</a:t>
              </a:r>
              <a:r>
                <a:rPr dirty="0"/>
                <a:t> pixel </a:t>
              </a:r>
              <a:r>
                <a:rPr dirty="0" err="1"/>
                <a:t>dell’immagine</a:t>
              </a:r>
              <a:r>
                <a:rPr dirty="0"/>
                <a:t> e </a:t>
              </a:r>
              <a:r>
                <a:rPr dirty="0" err="1"/>
                <a:t>i</a:t>
              </a:r>
              <a:r>
                <a:rPr dirty="0"/>
                <a:t> </a:t>
              </a:r>
              <a:r>
                <a:rPr dirty="0" err="1"/>
                <a:t>punti</a:t>
              </a:r>
              <a:r>
                <a:rPr dirty="0"/>
                <a:t> </a:t>
              </a:r>
              <a:r>
                <a:rPr dirty="0" err="1"/>
                <a:t>della</a:t>
              </a:r>
              <a:r>
                <a:rPr dirty="0"/>
                <a:t> </a:t>
              </a:r>
              <a:r>
                <a:rPr dirty="0" err="1"/>
                <a:t>stampante</a:t>
              </a:r>
              <a:r>
                <a:rPr dirty="0"/>
                <a:t> </a:t>
              </a:r>
              <a:r>
                <a:rPr dirty="0" err="1"/>
                <a:t>sono</a:t>
              </a:r>
              <a:r>
                <a:rPr dirty="0"/>
                <a:t> due </a:t>
              </a:r>
              <a:r>
                <a:rPr dirty="0" err="1"/>
                <a:t>entità</a:t>
              </a:r>
              <a:r>
                <a:rPr dirty="0"/>
                <a:t> </a:t>
              </a:r>
              <a:r>
                <a:rPr dirty="0" err="1"/>
                <a:t>completamente</a:t>
              </a:r>
              <a:r>
                <a:rPr dirty="0"/>
                <a:t> </a:t>
              </a:r>
              <a:r>
                <a:rPr dirty="0" err="1"/>
                <a:t>differenti</a:t>
              </a:r>
              <a:r>
                <a:rPr dirty="0"/>
                <a:t> </a:t>
              </a:r>
              <a:r>
                <a:rPr dirty="0" err="1"/>
                <a:t>atte</a:t>
              </a:r>
              <a:r>
                <a:rPr dirty="0"/>
                <a:t> </a:t>
              </a:r>
              <a:r>
                <a:rPr dirty="0" err="1"/>
                <a:t>comunque</a:t>
              </a:r>
              <a:r>
                <a:rPr dirty="0"/>
                <a:t> </a:t>
              </a:r>
              <a:r>
                <a:rPr dirty="0" err="1"/>
                <a:t>intese</a:t>
              </a:r>
              <a:r>
                <a:rPr dirty="0"/>
                <a:t> </a:t>
              </a:r>
              <a:r>
                <a:rPr dirty="0" err="1"/>
                <a:t>comunque</a:t>
              </a:r>
              <a:r>
                <a:rPr dirty="0"/>
                <a:t> come </a:t>
              </a:r>
              <a:r>
                <a:rPr dirty="0" err="1"/>
                <a:t>unità</a:t>
              </a:r>
              <a:r>
                <a:rPr dirty="0"/>
                <a:t> </a:t>
              </a:r>
              <a:r>
                <a:rPr dirty="0" err="1"/>
                <a:t>fondamentali</a:t>
              </a:r>
              <a:r>
                <a:rPr dirty="0"/>
                <a:t> </a:t>
              </a:r>
              <a:r>
                <a:rPr dirty="0" err="1"/>
                <a:t>atte</a:t>
              </a:r>
              <a:r>
                <a:rPr dirty="0"/>
                <a:t> a </a:t>
              </a:r>
              <a:r>
                <a:rPr dirty="0" err="1"/>
                <a:t>descrivere</a:t>
              </a:r>
              <a:r>
                <a:rPr dirty="0"/>
                <a:t> </a:t>
              </a:r>
              <a:r>
                <a:rPr dirty="0" err="1"/>
                <a:t>una</a:t>
              </a:r>
              <a:r>
                <a:rPr dirty="0"/>
                <a:t> </a:t>
              </a:r>
              <a:r>
                <a:rPr dirty="0" err="1"/>
                <a:t>immagine</a:t>
              </a:r>
              <a:r>
                <a:rPr dirty="0"/>
                <a:t> </a:t>
              </a:r>
              <a:r>
                <a:rPr dirty="0" err="1"/>
                <a:t>fotografica</a:t>
              </a:r>
              <a:r>
                <a:rPr dirty="0"/>
                <a:t>.</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Il COLORE…"/>
          <p:cNvSpPr txBox="1"/>
          <p:nvPr/>
        </p:nvSpPr>
        <p:spPr>
          <a:xfrm>
            <a:off x="7434478" y="5815944"/>
            <a:ext cx="9515044" cy="20841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p>
            <a:pPr>
              <a:defRPr sz="4600">
                <a:solidFill>
                  <a:srgbClr val="19191E">
                    <a:alpha val="81000"/>
                  </a:srgbClr>
                </a:solidFill>
              </a:defRPr>
            </a:pPr>
            <a:r>
              <a:t>Il COLORE </a:t>
            </a:r>
          </a:p>
          <a:p>
            <a:pPr>
              <a:defRPr sz="4600">
                <a:solidFill>
                  <a:srgbClr val="19191E">
                    <a:alpha val="81000"/>
                  </a:srgbClr>
                </a:solidFill>
              </a:defRPr>
            </a:pPr>
            <a:r>
              <a:t>COSA SONO I MODELLI COLORE</a:t>
            </a:r>
          </a:p>
        </p:txBody>
      </p:sp>
    </p:spTree>
    <p:extLst>
      <p:ext uri="{BB962C8B-B14F-4D97-AF65-F5344CB8AC3E}">
        <p14:creationId xmlns:p14="http://schemas.microsoft.com/office/powerpoint/2010/main" val="1985500540"/>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 modelli colore"/>
          <p:cNvSpPr txBox="1"/>
          <p:nvPr/>
        </p:nvSpPr>
        <p:spPr>
          <a:xfrm>
            <a:off x="10126574" y="984118"/>
            <a:ext cx="4126383" cy="8250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lvl1pPr>
              <a:defRPr sz="4600" b="0">
                <a:solidFill>
                  <a:srgbClr val="19191E">
                    <a:alpha val="80000"/>
                  </a:srgbClr>
                </a:solidFill>
              </a:defRPr>
            </a:lvl1pPr>
          </a:lstStyle>
          <a:p>
            <a:r>
              <a:t>I modelli colore</a:t>
            </a:r>
          </a:p>
        </p:txBody>
      </p:sp>
      <p:sp>
        <p:nvSpPr>
          <p:cNvPr id="185" name="Un’immagine digitale è composta da numeri e non da colori. Per far si che questi numeri vengano interpretati dalle applicazioni (tipo Photoshop) e restituiti come colori attraverso i monitor o le stampe, è necessario definire dei modelli che li descrivano matematicamente."/>
          <p:cNvSpPr txBox="1"/>
          <p:nvPr/>
        </p:nvSpPr>
        <p:spPr>
          <a:xfrm>
            <a:off x="558800" y="2888756"/>
            <a:ext cx="23253700" cy="1768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spAutoFit/>
          </a:bodyPr>
          <a:lstStyle>
            <a:lvl1pPr algn="l">
              <a:defRPr sz="3600" b="0">
                <a:solidFill>
                  <a:srgbClr val="19191E">
                    <a:alpha val="81000"/>
                  </a:srgbClr>
                </a:solidFill>
              </a:defRPr>
            </a:lvl1pPr>
          </a:lstStyle>
          <a:p>
            <a:r>
              <a:t>Un’immagine digitale è composta da numeri e non da colori. Per far si che questi numeri vengano interpretati dalle applicazioni (tipo Photoshop) e restituiti come colori attraverso i monitor o le stampe, è necessario definire dei modelli che li descrivano matematicamente.</a:t>
            </a:r>
          </a:p>
        </p:txBody>
      </p:sp>
      <p:sp>
        <p:nvSpPr>
          <p:cNvPr id="186" name="I modelli colore che interessano la nostra trattazione sono fondamentalmente 3: RGB, CMYK e L*A*B*"/>
          <p:cNvSpPr txBox="1"/>
          <p:nvPr/>
        </p:nvSpPr>
        <p:spPr>
          <a:xfrm>
            <a:off x="558800" y="6509671"/>
            <a:ext cx="23253700" cy="6761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spAutoFit/>
          </a:bodyPr>
          <a:lstStyle>
            <a:lvl1pPr algn="l">
              <a:defRPr sz="3600" b="0">
                <a:solidFill>
                  <a:srgbClr val="19191E">
                    <a:alpha val="81000"/>
                  </a:srgbClr>
                </a:solidFill>
              </a:defRPr>
            </a:lvl1pPr>
          </a:lstStyle>
          <a:p>
            <a:r>
              <a:t>I modelli colore che interessano la nostra trattazione sono fondamentalmente 3: RGB, CMYK e L*A*B* </a:t>
            </a:r>
          </a:p>
        </p:txBody>
      </p:sp>
      <p:sp>
        <p:nvSpPr>
          <p:cNvPr id="187" name="Ognuno di questi modelli è utilizzato per descrivere numericamente i colori da rappresentare rispettivamente nei monitor (modello colore RGB), nei processi di stampa (modello colore CMYK) ed un modello “oggettivo” che descriva nella maniera piu' fedele possibile il sistema di visione umana (L*A*B*). Tratteremo singolarmente i tre modelli in maniera sintetica soffermandoci su quegli aspetti che maggiormente interessano il processo di correzione del colore"/>
          <p:cNvSpPr txBox="1"/>
          <p:nvPr/>
        </p:nvSpPr>
        <p:spPr>
          <a:xfrm>
            <a:off x="558800" y="8653177"/>
            <a:ext cx="23253700" cy="28605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spAutoFit/>
          </a:bodyPr>
          <a:lstStyle>
            <a:lvl1pPr algn="l">
              <a:defRPr sz="3600" b="0">
                <a:solidFill>
                  <a:srgbClr val="19191E">
                    <a:alpha val="81000"/>
                  </a:srgbClr>
                </a:solidFill>
              </a:defRPr>
            </a:lvl1pPr>
          </a:lstStyle>
          <a:p>
            <a:r>
              <a:t>Ognuno di questi modelli è utilizzato per descrivere numericamente i colori da rappresentare rispettivamente nei monitor (modello colore RGB), nei processi di stampa (modello colore CMYK) ed un modello “oggettivo” che descriva nella maniera piu' fedele possibile il sistema di visione umana (L*A*B*). Tratteremo singolarmente i tre modelli in maniera sintetica soffermandoci su quegli aspetti che maggiormente interessano il processo di correzione del colore</a:t>
            </a:r>
          </a:p>
        </p:txBody>
      </p:sp>
    </p:spTree>
    <p:extLst>
      <p:ext uri="{BB962C8B-B14F-4D97-AF65-F5344CB8AC3E}">
        <p14:creationId xmlns:p14="http://schemas.microsoft.com/office/powerpoint/2010/main" val="366987232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Il perché dei colori “sbagliati”"/>
          <p:cNvSpPr txBox="1"/>
          <p:nvPr/>
        </p:nvSpPr>
        <p:spPr>
          <a:xfrm>
            <a:off x="7475106" y="507999"/>
            <a:ext cx="9433789"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Il perché dei colori “sbagliati” </a:t>
            </a:r>
          </a:p>
        </p:txBody>
      </p:sp>
      <p:grpSp>
        <p:nvGrpSpPr>
          <p:cNvPr id="2" name="Gruppo 1">
            <a:extLst>
              <a:ext uri="{FF2B5EF4-FFF2-40B4-BE49-F238E27FC236}">
                <a16:creationId xmlns:a16="http://schemas.microsoft.com/office/drawing/2014/main" id="{AD10161D-344E-B940-9AE7-1ACDDEE6BCEC}"/>
              </a:ext>
            </a:extLst>
          </p:cNvPr>
          <p:cNvGrpSpPr/>
          <p:nvPr/>
        </p:nvGrpSpPr>
        <p:grpSpPr>
          <a:xfrm>
            <a:off x="312000" y="2259643"/>
            <a:ext cx="23760000" cy="9196715"/>
            <a:chOff x="177800" y="2114376"/>
            <a:chExt cx="23760000" cy="9196715"/>
          </a:xfrm>
        </p:grpSpPr>
        <p:sp>
          <p:nvSpPr>
            <p:cNvPr id="138" name="Le cause possono essere molteplici e concomitanti tra loro"/>
            <p:cNvSpPr txBox="1"/>
            <p:nvPr/>
          </p:nvSpPr>
          <p:spPr>
            <a:xfrm>
              <a:off x="177800" y="3690642"/>
              <a:ext cx="12172163" cy="676175"/>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r>
                <a:t>Le cause </a:t>
              </a:r>
              <a:r>
                <a:rPr err="1"/>
                <a:t>possono</a:t>
              </a:r>
              <a:r>
                <a:t> </a:t>
              </a:r>
              <a:r>
                <a:rPr err="1"/>
                <a:t>essere</a:t>
              </a:r>
              <a:r>
                <a:t> </a:t>
              </a:r>
              <a:r>
                <a:rPr err="1"/>
                <a:t>molteplici</a:t>
              </a:r>
              <a:r>
                <a:t> e </a:t>
              </a:r>
              <a:r>
                <a:rPr err="1"/>
                <a:t>concomitanti</a:t>
              </a:r>
              <a:r>
                <a:t> </a:t>
              </a:r>
              <a:r>
                <a:rPr err="1"/>
                <a:t>tra</a:t>
              </a:r>
              <a:r>
                <a:t> </a:t>
              </a:r>
              <a:r>
                <a:rPr err="1"/>
                <a:t>loro</a:t>
              </a:r>
              <a:endParaRPr/>
            </a:p>
          </p:txBody>
        </p:sp>
        <p:sp>
          <p:nvSpPr>
            <p:cNvPr id="139" name="Nel loro viaggio dal monitor alla carta i pixel subiscono diverse trasformazioni, che se non gestite correttamente portano a risultati diversi da quelli attesi"/>
            <p:cNvSpPr txBox="1"/>
            <p:nvPr/>
          </p:nvSpPr>
          <p:spPr>
            <a:xfrm>
              <a:off x="177800" y="2114376"/>
              <a:ext cx="23760000" cy="1222275"/>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rPr err="1"/>
                <a:t>Nel</a:t>
              </a:r>
              <a:r>
                <a:t> </a:t>
              </a:r>
              <a:r>
                <a:rPr err="1"/>
                <a:t>loro</a:t>
              </a:r>
              <a:r>
                <a:t> </a:t>
              </a:r>
              <a:r>
                <a:rPr err="1"/>
                <a:t>viaggio</a:t>
              </a:r>
              <a:r>
                <a:t> dal monitor </a:t>
              </a:r>
              <a:r>
                <a:rPr err="1"/>
                <a:t>alla</a:t>
              </a:r>
              <a:r>
                <a:t> carta </a:t>
              </a:r>
              <a:r>
                <a:rPr err="1"/>
                <a:t>i</a:t>
              </a:r>
              <a:r>
                <a:t> pixel </a:t>
              </a:r>
              <a:r>
                <a:rPr err="1"/>
                <a:t>subiscono</a:t>
              </a:r>
              <a:r>
                <a:t> diverse </a:t>
              </a:r>
              <a:r>
                <a:rPr err="1"/>
                <a:t>trasformazioni</a:t>
              </a:r>
              <a:r>
                <a:t>, </a:t>
              </a:r>
              <a:r>
                <a:rPr err="1"/>
                <a:t>che</a:t>
              </a:r>
              <a:r>
                <a:t> se non </a:t>
              </a:r>
              <a:r>
                <a:rPr err="1"/>
                <a:t>gestite</a:t>
              </a:r>
              <a:r>
                <a:t> </a:t>
              </a:r>
              <a:r>
                <a:rPr err="1"/>
                <a:t>correttamente</a:t>
              </a:r>
              <a:r>
                <a:t> </a:t>
              </a:r>
              <a:r>
                <a:rPr err="1"/>
                <a:t>portano</a:t>
              </a:r>
              <a:r>
                <a:t> a </a:t>
              </a:r>
              <a:r>
                <a:rPr err="1"/>
                <a:t>risultati</a:t>
              </a:r>
              <a:r>
                <a:t> </a:t>
              </a:r>
              <a:r>
                <a:rPr err="1"/>
                <a:t>diversi</a:t>
              </a:r>
              <a:r>
                <a:t> da </a:t>
              </a:r>
              <a:r>
                <a:rPr err="1"/>
                <a:t>quelli</a:t>
              </a:r>
              <a:r>
                <a:t> </a:t>
              </a:r>
              <a:r>
                <a:rPr err="1"/>
                <a:t>attesi</a:t>
              </a:r>
              <a:endParaRPr/>
            </a:p>
          </p:txBody>
        </p:sp>
        <p:sp>
          <p:nvSpPr>
            <p:cNvPr id="140" name="Escludendo l’acquisizione vera e propria dell’immagine con la macchina fotografica possiamo dividere il “viaggio verso la carta” della nostra fotografia in tre grandi tappe:…"/>
            <p:cNvSpPr txBox="1"/>
            <p:nvPr/>
          </p:nvSpPr>
          <p:spPr>
            <a:xfrm>
              <a:off x="177800" y="4720808"/>
              <a:ext cx="23760000" cy="5014018"/>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p>
              <a:pPr algn="just"/>
              <a:r>
                <a:rPr err="1"/>
                <a:t>Escludendo</a:t>
              </a:r>
              <a:r>
                <a:t> </a:t>
              </a:r>
              <a:r>
                <a:rPr err="1"/>
                <a:t>l’acquisizione</a:t>
              </a:r>
              <a:r>
                <a:t> </a:t>
              </a:r>
              <a:r>
                <a:rPr err="1"/>
                <a:t>vera</a:t>
              </a:r>
              <a:r>
                <a:t> e propria </a:t>
              </a:r>
              <a:r>
                <a:rPr err="1"/>
                <a:t>dell’immagine</a:t>
              </a:r>
              <a:r>
                <a:t> con la </a:t>
              </a:r>
              <a:r>
                <a:rPr err="1"/>
                <a:t>macchina</a:t>
              </a:r>
              <a:r>
                <a:t> </a:t>
              </a:r>
              <a:r>
                <a:rPr err="1"/>
                <a:t>fotografica</a:t>
              </a:r>
              <a:r>
                <a:t> </a:t>
              </a:r>
              <a:r>
                <a:rPr err="1"/>
                <a:t>possiamo</a:t>
              </a:r>
              <a:r>
                <a:t> </a:t>
              </a:r>
              <a:r>
                <a:rPr err="1"/>
                <a:t>dividere</a:t>
              </a:r>
              <a:r>
                <a:t> </a:t>
              </a:r>
              <a:r>
                <a:rPr err="1"/>
                <a:t>il</a:t>
              </a:r>
              <a:r>
                <a:t> “</a:t>
              </a:r>
              <a:r>
                <a:rPr err="1"/>
                <a:t>viaggio</a:t>
              </a:r>
              <a:r>
                <a:t> verso la carta” </a:t>
              </a:r>
              <a:r>
                <a:rPr err="1"/>
                <a:t>della</a:t>
              </a:r>
              <a:r>
                <a:t> nostra </a:t>
              </a:r>
              <a:r>
                <a:rPr err="1"/>
                <a:t>fotografia</a:t>
              </a:r>
              <a:r>
                <a:t> in </a:t>
              </a:r>
              <a:r>
                <a:rPr err="1"/>
                <a:t>tre</a:t>
              </a:r>
              <a:r>
                <a:t> </a:t>
              </a:r>
              <a:r>
                <a:rPr err="1"/>
                <a:t>grandi</a:t>
              </a:r>
              <a:r>
                <a:t> </a:t>
              </a:r>
              <a:r>
                <a:rPr err="1"/>
                <a:t>tappe</a:t>
              </a:r>
              <a:r>
                <a:t>:</a:t>
              </a:r>
            </a:p>
            <a:p>
              <a:pPr marL="736600" indent="-228600" algn="just">
                <a:buSzPct val="100000"/>
                <a:buChar char="•"/>
              </a:pPr>
              <a:r>
                <a:t> La </a:t>
              </a:r>
              <a:r>
                <a:rPr err="1"/>
                <a:t>visualizzazione</a:t>
              </a:r>
              <a:r>
                <a:t> a monitor con la </a:t>
              </a:r>
              <a:r>
                <a:rPr err="1"/>
                <a:t>conseguente</a:t>
              </a:r>
              <a:r>
                <a:t> </a:t>
              </a:r>
              <a:r>
                <a:rPr err="1"/>
                <a:t>fase</a:t>
              </a:r>
              <a:r>
                <a:t> di post </a:t>
              </a:r>
              <a:r>
                <a:rPr err="1"/>
                <a:t>produzione</a:t>
              </a:r>
              <a:endParaRPr/>
            </a:p>
            <a:p>
              <a:pPr marL="736600" indent="-228600" algn="just">
                <a:buSzPct val="100000"/>
                <a:buChar char="•"/>
              </a:pPr>
              <a:r>
                <a:t> la </a:t>
              </a:r>
              <a:r>
                <a:rPr err="1"/>
                <a:t>preparazione</a:t>
              </a:r>
              <a:r>
                <a:t> del file per la </a:t>
              </a:r>
              <a:r>
                <a:rPr err="1"/>
                <a:t>stampa</a:t>
              </a:r>
              <a:r>
                <a:t>, </a:t>
              </a:r>
              <a:r>
                <a:rPr err="1"/>
                <a:t>cioè</a:t>
              </a:r>
              <a:r>
                <a:t> la </a:t>
              </a:r>
              <a:r>
                <a:rPr err="1"/>
                <a:t>conversione</a:t>
              </a:r>
              <a:r>
                <a:t> </a:t>
              </a:r>
              <a:r>
                <a:rPr err="1"/>
                <a:t>della</a:t>
              </a:r>
              <a:r>
                <a:t> nostra </a:t>
              </a:r>
              <a:r>
                <a:rPr err="1"/>
                <a:t>immagine</a:t>
              </a:r>
              <a:r>
                <a:t> in un </a:t>
              </a:r>
              <a:r>
                <a:rPr err="1"/>
                <a:t>elemento</a:t>
              </a:r>
              <a:r>
                <a:t> </a:t>
              </a:r>
              <a:r>
                <a:rPr err="1"/>
                <a:t>interpretabile</a:t>
              </a:r>
              <a:r>
                <a:t> </a:t>
              </a:r>
              <a:r>
                <a:rPr err="1"/>
                <a:t>dalla</a:t>
              </a:r>
              <a:r>
                <a:t> </a:t>
              </a:r>
              <a:r>
                <a:rPr err="1"/>
                <a:t>stampante</a:t>
              </a:r>
              <a:r>
                <a:t> </a:t>
              </a:r>
            </a:p>
            <a:p>
              <a:pPr marL="736600" indent="-228600" algn="just">
                <a:buSzPct val="100000"/>
                <a:buChar char="•"/>
              </a:pPr>
              <a:r>
                <a:t>La </a:t>
              </a:r>
              <a:r>
                <a:rPr err="1"/>
                <a:t>fase</a:t>
              </a:r>
              <a:r>
                <a:t> di </a:t>
              </a:r>
              <a:r>
                <a:rPr err="1"/>
                <a:t>stampa</a:t>
              </a:r>
              <a:r>
                <a:t> </a:t>
              </a:r>
              <a:r>
                <a:rPr err="1"/>
                <a:t>vera</a:t>
              </a:r>
              <a:r>
                <a:t> e propria</a:t>
              </a:r>
            </a:p>
          </p:txBody>
        </p:sp>
        <p:sp>
          <p:nvSpPr>
            <p:cNvPr id="141" name="In ognuna di queste fasi, esistono dei pericoli concreti di alterare involontariamente i colori ed il contrasto di una immagine"/>
            <p:cNvSpPr txBox="1"/>
            <p:nvPr/>
          </p:nvSpPr>
          <p:spPr>
            <a:xfrm>
              <a:off x="177800" y="10088817"/>
              <a:ext cx="23760000" cy="12222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t>In </a:t>
              </a:r>
              <a:r>
                <a:rPr err="1"/>
                <a:t>ognuna</a:t>
              </a:r>
              <a:r>
                <a:t> di </a:t>
              </a:r>
              <a:r>
                <a:rPr err="1"/>
                <a:t>queste</a:t>
              </a:r>
              <a:r>
                <a:t> </a:t>
              </a:r>
              <a:r>
                <a:rPr err="1"/>
                <a:t>fasi</a:t>
              </a:r>
              <a:r>
                <a:t>, </a:t>
              </a:r>
              <a:r>
                <a:rPr err="1"/>
                <a:t>esistono</a:t>
              </a:r>
              <a:r>
                <a:t> </a:t>
              </a:r>
              <a:r>
                <a:rPr err="1"/>
                <a:t>dei</a:t>
              </a:r>
              <a:r>
                <a:t> </a:t>
              </a:r>
              <a:r>
                <a:rPr err="1"/>
                <a:t>pericoli</a:t>
              </a:r>
              <a:r>
                <a:t> </a:t>
              </a:r>
              <a:r>
                <a:rPr err="1"/>
                <a:t>concreti</a:t>
              </a:r>
              <a:r>
                <a:t> di </a:t>
              </a:r>
              <a:r>
                <a:rPr err="1"/>
                <a:t>alterare</a:t>
              </a:r>
              <a:r>
                <a:t> </a:t>
              </a:r>
              <a:r>
                <a:rPr err="1"/>
                <a:t>involontariamente</a:t>
              </a:r>
              <a:r>
                <a:t> </a:t>
              </a:r>
              <a:r>
                <a:rPr err="1"/>
                <a:t>i</a:t>
              </a:r>
              <a:r>
                <a:t> </a:t>
              </a:r>
              <a:r>
                <a:rPr err="1"/>
                <a:t>colori</a:t>
              </a:r>
              <a:r>
                <a:t> </a:t>
              </a:r>
              <a:r>
                <a:rPr err="1"/>
                <a:t>ed</a:t>
              </a:r>
              <a:r>
                <a:t> </a:t>
              </a:r>
              <a:r>
                <a:rPr err="1"/>
                <a:t>il</a:t>
              </a:r>
              <a:r>
                <a:t> </a:t>
              </a:r>
              <a:r>
                <a:rPr err="1"/>
                <a:t>contrasto</a:t>
              </a:r>
              <a:r>
                <a:t> di </a:t>
              </a:r>
              <a:r>
                <a:rPr err="1"/>
                <a:t>una</a:t>
              </a:r>
              <a:r>
                <a:t> </a:t>
              </a:r>
              <a:r>
                <a:rPr err="1"/>
                <a:t>immagine</a:t>
              </a:r>
              <a:r>
                <a:t> </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RGB è un “modello colore” di tipo additivo che è in grado di descrivere attraverso una terna numerica i colori rappresentabili da un pixel. In realtà poiché ogni monitor è realizzato con tecnologie e componenti differenti, l’età e l’uso possono influire sulla risposta cromatica dei pixel. Ne deriva che una stessa terna numerica rappresentata su monitor differenti può visualizzare colori con tonalità e livelli di luminosità diversi. Quindi definiamo il modello colore RGB “device dipendent” cioè dipendente dal monitor su cui è visualizzato."/>
          <p:cNvSpPr txBox="1"/>
          <p:nvPr/>
        </p:nvSpPr>
        <p:spPr>
          <a:xfrm>
            <a:off x="562701" y="1577862"/>
            <a:ext cx="23250794" cy="1339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lgn="l">
              <a:defRPr>
                <a:solidFill>
                  <a:srgbClr val="19191E">
                    <a:alpha val="80000"/>
                  </a:srgbClr>
                </a:solidFill>
              </a:defRPr>
            </a:lvl1pPr>
          </a:lstStyle>
          <a:p>
            <a:r>
              <a:t>RGB è un “modello colore” di tipo additivo che è in grado di descrivere attraverso una terna numerica i colori rappresentabili da un pixel. In realtà poiché ogni monitor è realizzato con tecnologie e componenti differenti, l’età e l’uso possono influire sulla risposta cromatica dei pixel. Ne deriva che una stessa terna numerica rappresentata su monitor differenti può visualizzare colori con tonalità e livelli di luminosità diversi. Quindi definiamo il modello colore RGB “device dipendent” cioè dipendente dal monitor su cui è visualizzato.</a:t>
            </a:r>
          </a:p>
        </p:txBody>
      </p:sp>
      <p:sp>
        <p:nvSpPr>
          <p:cNvPr id="190" name="Il modello colore RGB"/>
          <p:cNvSpPr txBox="1"/>
          <p:nvPr/>
        </p:nvSpPr>
        <p:spPr>
          <a:xfrm>
            <a:off x="9178608" y="610502"/>
            <a:ext cx="6018981" cy="8797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sz="4600" b="0">
                <a:solidFill>
                  <a:srgbClr val="19191E">
                    <a:alpha val="80000"/>
                  </a:srgbClr>
                </a:solidFill>
              </a:defRPr>
            </a:lvl1pPr>
          </a:lstStyle>
          <a:p>
            <a:r>
              <a:t>Il modello colore RGB</a:t>
            </a:r>
          </a:p>
        </p:txBody>
      </p:sp>
      <p:sp>
        <p:nvSpPr>
          <p:cNvPr id="191" name="RGB rappresenta la terna additiva dei tre colori Rosso Verde e Blu che se uniti tra loro alla loro intensità massima danno come colore risultante il Bianco.  Ogni colore può avere un valore compreso tra 0 e 255 (cioè 256 gradazioni diverse) quindi questo modello è in grado di descrivere circa 16.777.216 colori pari a 256 x 256 x 256, molti di più di quanto siano in grado di riprodurne i migliori monitor sul mercato"/>
          <p:cNvSpPr txBox="1"/>
          <p:nvPr/>
        </p:nvSpPr>
        <p:spPr>
          <a:xfrm>
            <a:off x="562701" y="3005375"/>
            <a:ext cx="23250794" cy="14482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lgn="l">
              <a:defRPr>
                <a:solidFill>
                  <a:srgbClr val="19191E">
                    <a:alpha val="80000"/>
                  </a:srgbClr>
                </a:solidFill>
              </a:defRPr>
            </a:lvl1pPr>
          </a:lstStyle>
          <a:p>
            <a:r>
              <a:t>RGB rappresenta la terna additiva dei tre colori Rosso Verde e Blu che se uniti tra loro alla loro intensità massima danno come colore risultante il Bianco.  Ogni colore può avere un valore compreso tra 0 e 255 (cioè 256 gradazioni diverse) quindi questo modello è in grado di descrivere circa 16.777.216 colori pari a 256 x 256 x 256, molti di più di quanto siano in grado di riprodurne i migliori monitor sul mercato</a:t>
            </a:r>
          </a:p>
        </p:txBody>
      </p:sp>
      <p:pic>
        <p:nvPicPr>
          <p:cNvPr id="192" name="image.png" descr="image.png"/>
          <p:cNvPicPr>
            <a:picLocks noChangeAspect="1"/>
          </p:cNvPicPr>
          <p:nvPr/>
        </p:nvPicPr>
        <p:blipFill>
          <a:blip r:embed="rId2">
            <a:extLst/>
          </a:blip>
          <a:stretch>
            <a:fillRect/>
          </a:stretch>
        </p:blipFill>
        <p:spPr>
          <a:xfrm>
            <a:off x="9856331" y="5674652"/>
            <a:ext cx="4663534" cy="4663535"/>
          </a:xfrm>
          <a:prstGeom prst="rect">
            <a:avLst/>
          </a:prstGeom>
          <a:ln w="12700">
            <a:miter lim="400000"/>
          </a:ln>
        </p:spPr>
      </p:pic>
      <p:sp>
        <p:nvSpPr>
          <p:cNvPr id="193" name="Erroneamente si definiscono questi tre colori come primari, in realtà qualsiasi terna di colori potrebbe essere utilizzata, ma la terna Rosso, Verde e Blu è quella che nell’ambito dei 16.777.216 colori è in grado di descrivere la più ampia gamma di colori"/>
          <p:cNvSpPr txBox="1"/>
          <p:nvPr/>
        </p:nvSpPr>
        <p:spPr>
          <a:xfrm>
            <a:off x="562701" y="4475143"/>
            <a:ext cx="23250794" cy="10900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lgn="l">
              <a:defRPr>
                <a:solidFill>
                  <a:srgbClr val="19191E">
                    <a:alpha val="80000"/>
                  </a:srgbClr>
                </a:solidFill>
              </a:defRPr>
            </a:lvl1pPr>
          </a:lstStyle>
          <a:p>
            <a:r>
              <a:t>Erroneamente si definiscono questi tre colori come primari, in realtà qualsiasi terna di colori potrebbe essere utilizzata, ma la terna Rosso, Verde e Blu è quella che nell’ambito dei 16.777.216 colori è in grado di descrivere la più ampia gamma di colori  </a:t>
            </a:r>
          </a:p>
        </p:txBody>
      </p:sp>
      <p:sp>
        <p:nvSpPr>
          <p:cNvPr id="194" name="Poiché la terna RGB 0R, 0V, 0B o più semplicemente 0,0,0 rappresenta il colore nero e la terna 255, 255, 255 il colore bianco, se ne deduce che ogni colore neutro (e quindi ogni tonalità di grigio intermedio ai due estremi) è descritta nel modello RGB da valori uguali nei tre numeri. Ne consegue che il grigio medio assumerà un valore nella terna pari a 128, 128, 128."/>
          <p:cNvSpPr txBox="1"/>
          <p:nvPr/>
        </p:nvSpPr>
        <p:spPr>
          <a:xfrm>
            <a:off x="562701" y="10735652"/>
            <a:ext cx="23250794" cy="1791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lgn="l">
              <a:defRPr>
                <a:solidFill>
                  <a:srgbClr val="19191E">
                    <a:alpha val="80000"/>
                  </a:srgbClr>
                </a:solidFill>
              </a:defRPr>
            </a:lvl1pPr>
          </a:lstStyle>
          <a:p>
            <a:r>
              <a:t>Poiché la terna RGB 0R, 0V, 0B o più semplicemente 0,0,0 rappresenta il colore nero e la terna 255, 255, 255 il colore bianco, se ne deduce che ogni colore neutro (e quindi ogni tonalità di grigio intermedio ai due estremi) è descritta nel modello RGB da valori uguali nei tre numeri. Ne consegue che il grigio medio assumerà un valore nella terna pari a 128, 128, 128.</a:t>
            </a:r>
          </a:p>
        </p:txBody>
      </p:sp>
      <p:sp>
        <p:nvSpPr>
          <p:cNvPr id="195" name="la comprensione di questo elemento è di fondamentale importanza nella trattazione degli argomenti che andremo a seguire"/>
          <p:cNvSpPr txBox="1"/>
          <p:nvPr/>
        </p:nvSpPr>
        <p:spPr>
          <a:xfrm>
            <a:off x="558800" y="15744621"/>
            <a:ext cx="23250794" cy="15902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p>
            <a:r>
              <a:t>la comprensione di questo elemento è di fondamentale importanza nella trattazione degli argomenti che andremo a seguire</a:t>
            </a:r>
          </a:p>
        </p:txBody>
      </p:sp>
      <p:sp>
        <p:nvSpPr>
          <p:cNvPr id="196" name="Testo"/>
          <p:cNvSpPr txBox="1"/>
          <p:nvPr/>
        </p:nvSpPr>
        <p:spPr>
          <a:xfrm>
            <a:off x="11787314" y="6631496"/>
            <a:ext cx="809372" cy="453008"/>
          </a:xfrm>
          <a:prstGeom prst="rect">
            <a:avLst/>
          </a:prstGeom>
          <a:ln w="12700">
            <a:miter lim="400000"/>
          </a:ln>
        </p:spPr>
        <p:txBody>
          <a:bodyPr wrap="none" lIns="71437" tIns="71437" rIns="71437" bIns="71437" anchor="ctr">
            <a:spAutoFit/>
          </a:bodyPr>
          <a:lstStyle/>
          <a:p>
            <a:endParaRPr/>
          </a:p>
        </p:txBody>
      </p:sp>
    </p:spTree>
    <p:extLst>
      <p:ext uri="{BB962C8B-B14F-4D97-AF65-F5344CB8AC3E}">
        <p14:creationId xmlns:p14="http://schemas.microsoft.com/office/powerpoint/2010/main" val="2691754219"/>
      </p:ext>
    </p:extLst>
  </p:cSld>
  <p:clrMapOvr>
    <a:masterClrMapping/>
  </p:clrMapOvr>
  <mc:AlternateContent xmlns:mc="http://schemas.openxmlformats.org/markup-compatibility/2006" xmlns:p14="http://schemas.microsoft.com/office/powerpoint/2010/main">
    <mc:Choice Requires="p14">
      <p:transition spd="slow" p14:dur="4750">
        <p:dissolve/>
      </p:transition>
    </mc:Choice>
    <mc:Fallback xmlns:a14="http://schemas.microsoft.com/office/drawing/2010/main" xmlns:m="http://schemas.openxmlformats.org/officeDocument/2006/math"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E ora partiamo con Photoshop…….."/>
          <p:cNvSpPr txBox="1"/>
          <p:nvPr/>
        </p:nvSpPr>
        <p:spPr>
          <a:xfrm>
            <a:off x="7123121" y="6448373"/>
            <a:ext cx="10162338" cy="8371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lvl1pPr>
              <a:defRPr sz="4600">
                <a:solidFill>
                  <a:srgbClr val="19191E">
                    <a:alpha val="80000"/>
                  </a:srgbClr>
                </a:solidFill>
              </a:defRPr>
            </a:lvl1pPr>
          </a:lstStyle>
          <a:p>
            <a:r>
              <a:t>E ora partiamo con Photoshop……..</a:t>
            </a:r>
          </a:p>
        </p:txBody>
      </p:sp>
    </p:spTree>
    <p:extLst>
      <p:ext uri="{BB962C8B-B14F-4D97-AF65-F5344CB8AC3E}">
        <p14:creationId xmlns:p14="http://schemas.microsoft.com/office/powerpoint/2010/main" val="431625633"/>
      </p:ext>
    </p:extLst>
  </p:cSld>
  <p:clrMapOvr>
    <a:masterClrMapping/>
  </p:clrMapOvr>
  <mc:AlternateContent xmlns:mc="http://schemas.openxmlformats.org/markup-compatibility/2006" xmlns:p14="http://schemas.microsoft.com/office/powerpoint/2010/main">
    <mc:Choice Requires="p14">
      <p:transition spd="slow">
        <p:dissolve/>
      </p:transition>
    </mc:Choice>
    <mc:Fallback xmlns:a14="http://schemas.microsoft.com/office/drawing/2010/main" xmlns:m="http://schemas.openxmlformats.org/officeDocument/2006/math"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o 2">
            <a:extLst>
              <a:ext uri="{FF2B5EF4-FFF2-40B4-BE49-F238E27FC236}">
                <a16:creationId xmlns:a16="http://schemas.microsoft.com/office/drawing/2014/main" id="{43041D75-807C-5B42-A12D-408A0279591F}"/>
              </a:ext>
            </a:extLst>
          </p:cNvPr>
          <p:cNvGrpSpPr/>
          <p:nvPr/>
        </p:nvGrpSpPr>
        <p:grpSpPr>
          <a:xfrm>
            <a:off x="8580005" y="3970120"/>
            <a:ext cx="7223990" cy="5775761"/>
            <a:chOff x="8580005" y="2031994"/>
            <a:chExt cx="7223990" cy="5775761"/>
          </a:xfrm>
        </p:grpSpPr>
        <p:sp>
          <p:nvSpPr>
            <p:cNvPr id="361" name="FINE…"/>
            <p:cNvSpPr txBox="1"/>
            <p:nvPr/>
          </p:nvSpPr>
          <p:spPr>
            <a:xfrm>
              <a:off x="8580005" y="5908245"/>
              <a:ext cx="7223990" cy="1899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pPr algn="ctr">
                <a:spcBef>
                  <a:spcPts val="0"/>
                </a:spcBef>
                <a:defRPr sz="5800">
                  <a:solidFill>
                    <a:srgbClr val="000000"/>
                  </a:solidFill>
                  <a:latin typeface="+mn-lt"/>
                  <a:ea typeface="+mn-ea"/>
                  <a:cs typeface="+mn-cs"/>
                  <a:sym typeface="Helvetica Neue Light"/>
                </a:defRPr>
              </a:pPr>
              <a:r>
                <a:rPr dirty="0"/>
                <a:t>FINE</a:t>
              </a:r>
            </a:p>
            <a:p>
              <a:pPr algn="ctr">
                <a:spcBef>
                  <a:spcPts val="0"/>
                </a:spcBef>
                <a:defRPr sz="5800">
                  <a:solidFill>
                    <a:srgbClr val="000000"/>
                  </a:solidFill>
                  <a:latin typeface="+mn-lt"/>
                  <a:ea typeface="+mn-ea"/>
                  <a:cs typeface="+mn-cs"/>
                  <a:sym typeface="Helvetica Neue Light"/>
                </a:defRPr>
              </a:pPr>
              <a:r>
                <a:rPr dirty="0" err="1"/>
                <a:t>Grazie</a:t>
              </a:r>
              <a:r>
                <a:rPr dirty="0"/>
                <a:t> per </a:t>
              </a:r>
              <a:r>
                <a:rPr dirty="0" err="1"/>
                <a:t>l’attenzione</a:t>
              </a:r>
              <a:endParaRPr dirty="0"/>
            </a:p>
          </p:txBody>
        </p:sp>
        <p:sp>
          <p:nvSpPr>
            <p:cNvPr id="2" name="Rettangolo 1">
              <a:extLst>
                <a:ext uri="{FF2B5EF4-FFF2-40B4-BE49-F238E27FC236}">
                  <a16:creationId xmlns:a16="http://schemas.microsoft.com/office/drawing/2014/main" id="{FD73E4D4-3EA1-9C45-A74B-606517B87D15}"/>
                </a:ext>
              </a:extLst>
            </p:cNvPr>
            <p:cNvSpPr/>
            <p:nvPr/>
          </p:nvSpPr>
          <p:spPr>
            <a:xfrm>
              <a:off x="10600267" y="2031994"/>
              <a:ext cx="3183466" cy="3939540"/>
            </a:xfrm>
            <a:prstGeom prst="rect">
              <a:avLst/>
            </a:prstGeom>
          </p:spPr>
          <p:txBody>
            <a:bodyPr wrap="square">
              <a:spAutoFit/>
            </a:bodyPr>
            <a:lstStyle/>
            <a:p>
              <a:r>
                <a:rPr lang="it-IT" sz="25000" dirty="0">
                  <a:latin typeface="Apple Color Emoji" pitchFamily="2" charset="0"/>
                </a:rPr>
                <a:t>😀</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La visualizzazione a monitor"/>
          <p:cNvSpPr txBox="1"/>
          <p:nvPr/>
        </p:nvSpPr>
        <p:spPr>
          <a:xfrm>
            <a:off x="7611745" y="507999"/>
            <a:ext cx="9160511"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La visualizzazione a monitor </a:t>
            </a:r>
          </a:p>
        </p:txBody>
      </p:sp>
      <p:grpSp>
        <p:nvGrpSpPr>
          <p:cNvPr id="2" name="Gruppo 1">
            <a:extLst>
              <a:ext uri="{FF2B5EF4-FFF2-40B4-BE49-F238E27FC236}">
                <a16:creationId xmlns:a16="http://schemas.microsoft.com/office/drawing/2014/main" id="{42FF0F59-C243-C64C-BB07-C97F0638DC58}"/>
              </a:ext>
            </a:extLst>
          </p:cNvPr>
          <p:cNvGrpSpPr/>
          <p:nvPr/>
        </p:nvGrpSpPr>
        <p:grpSpPr>
          <a:xfrm>
            <a:off x="312000" y="4740627"/>
            <a:ext cx="23760000" cy="4230798"/>
            <a:chOff x="177800" y="2603799"/>
            <a:chExt cx="24003000" cy="4230798"/>
          </a:xfrm>
        </p:grpSpPr>
        <p:sp>
          <p:nvSpPr>
            <p:cNvPr id="144" name="Il monitor è il mezzo attraverso il quale riusciamo a vedere la fotografia dopo l’acquisizione. Il principale problema e purtroppo anche il più trascurato dalla maggiorate dei fotografi, è “lo stato di salute” del monitor stesso."/>
            <p:cNvSpPr txBox="1"/>
            <p:nvPr/>
          </p:nvSpPr>
          <p:spPr>
            <a:xfrm>
              <a:off x="177800" y="2603799"/>
              <a:ext cx="24003000" cy="1252265"/>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rPr dirty="0"/>
                <a:t>Il monitor </a:t>
              </a:r>
              <a:r>
                <a:rPr dirty="0" err="1"/>
                <a:t>è</a:t>
              </a:r>
              <a:r>
                <a:rPr dirty="0"/>
                <a:t> </a:t>
              </a:r>
              <a:r>
                <a:rPr dirty="0" err="1"/>
                <a:t>il</a:t>
              </a:r>
              <a:r>
                <a:rPr dirty="0"/>
                <a:t> mezzo </a:t>
              </a:r>
              <a:r>
                <a:rPr dirty="0" err="1"/>
                <a:t>attraverso</a:t>
              </a:r>
              <a:r>
                <a:rPr dirty="0"/>
                <a:t> </a:t>
              </a:r>
              <a:r>
                <a:rPr dirty="0" err="1"/>
                <a:t>il</a:t>
              </a:r>
              <a:r>
                <a:rPr dirty="0"/>
                <a:t> quale </a:t>
              </a:r>
              <a:r>
                <a:rPr dirty="0" err="1"/>
                <a:t>riusciamo</a:t>
              </a:r>
              <a:r>
                <a:rPr dirty="0"/>
                <a:t> a </a:t>
              </a:r>
              <a:r>
                <a:rPr dirty="0" err="1"/>
                <a:t>vedere</a:t>
              </a:r>
              <a:r>
                <a:rPr dirty="0"/>
                <a:t> la </a:t>
              </a:r>
              <a:r>
                <a:rPr dirty="0" err="1"/>
                <a:t>fotografia</a:t>
              </a:r>
              <a:r>
                <a:rPr dirty="0"/>
                <a:t> </a:t>
              </a:r>
              <a:r>
                <a:rPr dirty="0" err="1"/>
                <a:t>dopo</a:t>
              </a:r>
              <a:r>
                <a:rPr dirty="0"/>
                <a:t> </a:t>
              </a:r>
              <a:r>
                <a:rPr dirty="0" err="1"/>
                <a:t>l’acquisizione</a:t>
              </a:r>
              <a:r>
                <a:rPr dirty="0"/>
                <a:t>. Il </a:t>
              </a:r>
              <a:r>
                <a:rPr dirty="0" err="1"/>
                <a:t>principale</a:t>
              </a:r>
              <a:r>
                <a:rPr dirty="0"/>
                <a:t> </a:t>
              </a:r>
              <a:r>
                <a:rPr dirty="0" err="1"/>
                <a:t>problema</a:t>
              </a:r>
              <a:r>
                <a:rPr lang="it-IT" dirty="0"/>
                <a:t>,</a:t>
              </a:r>
              <a:r>
                <a:rPr dirty="0"/>
                <a:t>e </a:t>
              </a:r>
              <a:r>
                <a:rPr dirty="0" err="1"/>
                <a:t>purtroppo</a:t>
              </a:r>
              <a:r>
                <a:rPr dirty="0"/>
                <a:t> </a:t>
              </a:r>
              <a:r>
                <a:rPr dirty="0" err="1"/>
                <a:t>anche</a:t>
              </a:r>
              <a:r>
                <a:rPr dirty="0"/>
                <a:t> </a:t>
              </a:r>
              <a:r>
                <a:rPr dirty="0" err="1"/>
                <a:t>il</a:t>
              </a:r>
              <a:r>
                <a:rPr dirty="0"/>
                <a:t> </a:t>
              </a:r>
              <a:r>
                <a:rPr dirty="0" err="1"/>
                <a:t>più</a:t>
              </a:r>
              <a:r>
                <a:rPr dirty="0"/>
                <a:t> </a:t>
              </a:r>
              <a:r>
                <a:rPr dirty="0" err="1"/>
                <a:t>trascurato</a:t>
              </a:r>
              <a:r>
                <a:rPr dirty="0"/>
                <a:t> </a:t>
              </a:r>
              <a:r>
                <a:rPr dirty="0" err="1"/>
                <a:t>dalla</a:t>
              </a:r>
              <a:r>
                <a:rPr dirty="0"/>
                <a:t> </a:t>
              </a:r>
              <a:r>
                <a:rPr dirty="0" err="1"/>
                <a:t>maggior</a:t>
              </a:r>
              <a:r>
                <a:rPr lang="it-IT" dirty="0"/>
                <a:t> </a:t>
              </a:r>
              <a:r>
                <a:rPr lang="it-IT" dirty="0" err="1"/>
                <a:t>p</a:t>
              </a:r>
              <a:r>
                <a:rPr dirty="0"/>
                <a:t>a</a:t>
              </a:r>
              <a:r>
                <a:rPr lang="it-IT" dirty="0" err="1"/>
                <a:t>r</a:t>
              </a:r>
              <a:r>
                <a:rPr dirty="0" err="1"/>
                <a:t>te</a:t>
              </a:r>
              <a:r>
                <a:rPr dirty="0"/>
                <a:t> </a:t>
              </a:r>
              <a:r>
                <a:rPr dirty="0" err="1"/>
                <a:t>dei</a:t>
              </a:r>
              <a:r>
                <a:rPr dirty="0"/>
                <a:t> </a:t>
              </a:r>
              <a:r>
                <a:rPr dirty="0" err="1"/>
                <a:t>fotografi</a:t>
              </a:r>
              <a:r>
                <a:rPr dirty="0"/>
                <a:t>, </a:t>
              </a:r>
              <a:r>
                <a:rPr dirty="0" err="1"/>
                <a:t>è</a:t>
              </a:r>
              <a:r>
                <a:rPr dirty="0"/>
                <a:t> “lo </a:t>
              </a:r>
              <a:r>
                <a:rPr dirty="0" err="1"/>
                <a:t>stato</a:t>
              </a:r>
              <a:r>
                <a:rPr dirty="0"/>
                <a:t> di salute” del monitor </a:t>
              </a:r>
              <a:r>
                <a:rPr dirty="0" err="1"/>
                <a:t>stesso</a:t>
              </a:r>
              <a:r>
                <a:rPr dirty="0"/>
                <a:t>.</a:t>
              </a:r>
            </a:p>
          </p:txBody>
        </p:sp>
        <p:sp>
          <p:nvSpPr>
            <p:cNvPr id="145" name="Per poter affrontare una post produzione efficace è necessario che il nostro monitor sia perfettamente calibrato, cioè sia in grado di riprodurre il più fedelmente possibile i colori così come descritti dal file."/>
            <p:cNvSpPr txBox="1"/>
            <p:nvPr/>
          </p:nvSpPr>
          <p:spPr>
            <a:xfrm>
              <a:off x="177800" y="4383085"/>
              <a:ext cx="24003000" cy="12222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t>Per poter affrontare una post produzione efficace è necessario che il nostro monitor sia perfettamente calibrato, cioè sia in grado di riprodurre il più fedelmente possibile i colori così come descritti dal file. </a:t>
              </a:r>
            </a:p>
          </p:txBody>
        </p:sp>
        <p:sp>
          <p:nvSpPr>
            <p:cNvPr id="146" name="Per meglio comprendere il significato di calibrazione del monitor vediamo come esso funziona."/>
            <p:cNvSpPr txBox="1"/>
            <p:nvPr/>
          </p:nvSpPr>
          <p:spPr>
            <a:xfrm>
              <a:off x="177800" y="6136330"/>
              <a:ext cx="24003000" cy="698267"/>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rPr dirty="0"/>
                <a:t>Per </a:t>
              </a:r>
              <a:r>
                <a:rPr dirty="0" err="1"/>
                <a:t>meglio</a:t>
              </a:r>
              <a:r>
                <a:rPr dirty="0"/>
                <a:t> </a:t>
              </a:r>
              <a:r>
                <a:rPr dirty="0" err="1"/>
                <a:t>comprendere</a:t>
              </a:r>
              <a:r>
                <a:rPr dirty="0"/>
                <a:t> </a:t>
              </a:r>
              <a:r>
                <a:rPr dirty="0" err="1"/>
                <a:t>il</a:t>
              </a:r>
              <a:r>
                <a:rPr dirty="0"/>
                <a:t> </a:t>
              </a:r>
              <a:r>
                <a:rPr dirty="0" err="1"/>
                <a:t>significato</a:t>
              </a:r>
              <a:r>
                <a:rPr dirty="0"/>
                <a:t> di </a:t>
              </a:r>
              <a:r>
                <a:rPr dirty="0" err="1"/>
                <a:t>calibrazione</a:t>
              </a:r>
              <a:r>
                <a:rPr dirty="0"/>
                <a:t> </a:t>
              </a:r>
              <a:r>
                <a:rPr dirty="0" err="1"/>
                <a:t>vediamo</a:t>
              </a:r>
              <a:r>
                <a:rPr dirty="0"/>
                <a:t> come </a:t>
              </a:r>
              <a:r>
                <a:rPr dirty="0" err="1"/>
                <a:t>funziona</a:t>
              </a:r>
              <a:r>
                <a:rPr lang="it-IT" dirty="0"/>
                <a:t> il monitor</a:t>
              </a:r>
              <a:r>
                <a:rPr dirty="0"/>
                <a:t>.</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Il monitor visualizza i colori grazie alla presenza di sub-pixel, cioè ogni pixel in realtà è suddiviso in una triade di elementi (LED piuttosto che cristalli liquidi) ognuno dei quali rappresenta un colore della terna RGB. L’estrema vicinanza di questi elementi o sub-pixel crea l’effetto ottico del colore. Ad esempio per rappresentare un giallo, il Led blu di un determinato pixel è spento mentre i Led rosso e verde risultano accesi. Inoltre le diverse intensità luminose dei sub-pixel in combinazione tra loro determinano i vari colori in una ampia gamma di sfumature."/>
          <p:cNvSpPr txBox="1"/>
          <p:nvPr/>
        </p:nvSpPr>
        <p:spPr>
          <a:xfrm>
            <a:off x="312000" y="2789334"/>
            <a:ext cx="23760000" cy="28605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t>Il monitor </a:t>
            </a:r>
            <a:r>
              <a:rPr err="1"/>
              <a:t>visualizza</a:t>
            </a:r>
            <a:r>
              <a:t> </a:t>
            </a:r>
            <a:r>
              <a:rPr err="1"/>
              <a:t>i</a:t>
            </a:r>
            <a:r>
              <a:t> </a:t>
            </a:r>
            <a:r>
              <a:rPr err="1"/>
              <a:t>colori</a:t>
            </a:r>
            <a:r>
              <a:t> </a:t>
            </a:r>
            <a:r>
              <a:rPr err="1"/>
              <a:t>grazie</a:t>
            </a:r>
            <a:r>
              <a:t> </a:t>
            </a:r>
            <a:r>
              <a:rPr err="1"/>
              <a:t>alla</a:t>
            </a:r>
            <a:r>
              <a:t> </a:t>
            </a:r>
            <a:r>
              <a:rPr err="1"/>
              <a:t>presenza</a:t>
            </a:r>
            <a:r>
              <a:t> di sub-pixel, </a:t>
            </a:r>
            <a:r>
              <a:rPr err="1"/>
              <a:t>cioè</a:t>
            </a:r>
            <a:r>
              <a:t> </a:t>
            </a:r>
            <a:r>
              <a:rPr err="1"/>
              <a:t>ogni</a:t>
            </a:r>
            <a:r>
              <a:t> pixel in </a:t>
            </a:r>
            <a:r>
              <a:rPr err="1"/>
              <a:t>realtà</a:t>
            </a:r>
            <a:r>
              <a:t> </a:t>
            </a:r>
            <a:r>
              <a:rPr err="1"/>
              <a:t>è</a:t>
            </a:r>
            <a:r>
              <a:t> </a:t>
            </a:r>
            <a:r>
              <a:rPr err="1"/>
              <a:t>suddiviso</a:t>
            </a:r>
            <a:r>
              <a:t> in </a:t>
            </a:r>
            <a:r>
              <a:rPr err="1"/>
              <a:t>una</a:t>
            </a:r>
            <a:r>
              <a:t> </a:t>
            </a:r>
            <a:r>
              <a:rPr err="1"/>
              <a:t>triade</a:t>
            </a:r>
            <a:r>
              <a:t> di </a:t>
            </a:r>
            <a:r>
              <a:rPr err="1"/>
              <a:t>elementi</a:t>
            </a:r>
            <a:r>
              <a:t> (LED </a:t>
            </a:r>
            <a:r>
              <a:rPr err="1"/>
              <a:t>piuttosto</a:t>
            </a:r>
            <a:r>
              <a:t> </a:t>
            </a:r>
            <a:r>
              <a:rPr err="1"/>
              <a:t>che</a:t>
            </a:r>
            <a:r>
              <a:t> </a:t>
            </a:r>
            <a:r>
              <a:rPr err="1"/>
              <a:t>cristalli</a:t>
            </a:r>
            <a:r>
              <a:t> </a:t>
            </a:r>
            <a:r>
              <a:rPr err="1"/>
              <a:t>liquidi</a:t>
            </a:r>
            <a:r>
              <a:t>) </a:t>
            </a:r>
            <a:r>
              <a:rPr err="1"/>
              <a:t>ognuno</a:t>
            </a:r>
            <a:r>
              <a:t> </a:t>
            </a:r>
            <a:r>
              <a:rPr err="1"/>
              <a:t>dei</a:t>
            </a:r>
            <a:r>
              <a:t> </a:t>
            </a:r>
            <a:r>
              <a:rPr err="1"/>
              <a:t>quali</a:t>
            </a:r>
            <a:r>
              <a:t> </a:t>
            </a:r>
            <a:r>
              <a:rPr err="1"/>
              <a:t>rappresenta</a:t>
            </a:r>
            <a:r>
              <a:t> un </a:t>
            </a:r>
            <a:r>
              <a:rPr err="1"/>
              <a:t>colore</a:t>
            </a:r>
            <a:r>
              <a:t> </a:t>
            </a:r>
            <a:r>
              <a:rPr err="1"/>
              <a:t>della</a:t>
            </a:r>
            <a:r>
              <a:t> </a:t>
            </a:r>
            <a:r>
              <a:rPr err="1"/>
              <a:t>terna</a:t>
            </a:r>
            <a:r>
              <a:t> RGB. </a:t>
            </a:r>
            <a:r>
              <a:rPr err="1"/>
              <a:t>L’estrema</a:t>
            </a:r>
            <a:r>
              <a:t> </a:t>
            </a:r>
            <a:r>
              <a:rPr err="1"/>
              <a:t>vicinanza</a:t>
            </a:r>
            <a:r>
              <a:t> di </a:t>
            </a:r>
            <a:r>
              <a:rPr err="1"/>
              <a:t>questi</a:t>
            </a:r>
            <a:r>
              <a:t> </a:t>
            </a:r>
            <a:r>
              <a:rPr err="1"/>
              <a:t>elementi</a:t>
            </a:r>
            <a:r>
              <a:t> o sub-pixel </a:t>
            </a:r>
            <a:r>
              <a:rPr err="1"/>
              <a:t>crea</a:t>
            </a:r>
            <a:r>
              <a:t> </a:t>
            </a:r>
            <a:r>
              <a:rPr err="1"/>
              <a:t>l’effetto</a:t>
            </a:r>
            <a:r>
              <a:t> </a:t>
            </a:r>
            <a:r>
              <a:rPr err="1"/>
              <a:t>ottico</a:t>
            </a:r>
            <a:r>
              <a:t> del </a:t>
            </a:r>
            <a:r>
              <a:rPr err="1"/>
              <a:t>colore</a:t>
            </a:r>
            <a:r>
              <a:t>. Ad </a:t>
            </a:r>
            <a:r>
              <a:rPr err="1"/>
              <a:t>esempio</a:t>
            </a:r>
            <a:r>
              <a:t> per </a:t>
            </a:r>
            <a:r>
              <a:rPr err="1"/>
              <a:t>rappresentare</a:t>
            </a:r>
            <a:r>
              <a:t> un </a:t>
            </a:r>
            <a:r>
              <a:rPr err="1"/>
              <a:t>giallo</a:t>
            </a:r>
            <a:r>
              <a:t>, </a:t>
            </a:r>
            <a:r>
              <a:rPr err="1"/>
              <a:t>il</a:t>
            </a:r>
            <a:r>
              <a:t> Led </a:t>
            </a:r>
            <a:r>
              <a:rPr err="1"/>
              <a:t>blu</a:t>
            </a:r>
            <a:r>
              <a:t> di un </a:t>
            </a:r>
            <a:r>
              <a:rPr err="1"/>
              <a:t>determinato</a:t>
            </a:r>
            <a:r>
              <a:t> pixel </a:t>
            </a:r>
            <a:r>
              <a:rPr err="1"/>
              <a:t>è</a:t>
            </a:r>
            <a:r>
              <a:t> </a:t>
            </a:r>
            <a:r>
              <a:rPr err="1"/>
              <a:t>spento</a:t>
            </a:r>
            <a:r>
              <a:t> </a:t>
            </a:r>
            <a:r>
              <a:rPr err="1"/>
              <a:t>mentre</a:t>
            </a:r>
            <a:r>
              <a:t> </a:t>
            </a:r>
            <a:r>
              <a:rPr err="1"/>
              <a:t>i</a:t>
            </a:r>
            <a:r>
              <a:t> Led </a:t>
            </a:r>
            <a:r>
              <a:rPr err="1"/>
              <a:t>rosso</a:t>
            </a:r>
            <a:r>
              <a:t> e </a:t>
            </a:r>
            <a:r>
              <a:rPr err="1"/>
              <a:t>verde</a:t>
            </a:r>
            <a:r>
              <a:t> </a:t>
            </a:r>
            <a:r>
              <a:rPr err="1"/>
              <a:t>risultano</a:t>
            </a:r>
            <a:r>
              <a:t> </a:t>
            </a:r>
            <a:r>
              <a:rPr err="1"/>
              <a:t>accesi</a:t>
            </a:r>
            <a:r>
              <a:t>. </a:t>
            </a:r>
            <a:r>
              <a:rPr err="1"/>
              <a:t>Inoltre</a:t>
            </a:r>
            <a:r>
              <a:t> le diverse </a:t>
            </a:r>
            <a:r>
              <a:rPr err="1"/>
              <a:t>intensità</a:t>
            </a:r>
            <a:r>
              <a:t> </a:t>
            </a:r>
            <a:r>
              <a:rPr err="1"/>
              <a:t>luminose</a:t>
            </a:r>
            <a:r>
              <a:t> </a:t>
            </a:r>
            <a:r>
              <a:rPr err="1"/>
              <a:t>dei</a:t>
            </a:r>
            <a:r>
              <a:t> sub-pixel in </a:t>
            </a:r>
            <a:r>
              <a:rPr err="1"/>
              <a:t>combinazione</a:t>
            </a:r>
            <a:r>
              <a:t> </a:t>
            </a:r>
            <a:r>
              <a:rPr err="1"/>
              <a:t>tra</a:t>
            </a:r>
            <a:r>
              <a:t> </a:t>
            </a:r>
            <a:r>
              <a:rPr err="1"/>
              <a:t>loro</a:t>
            </a:r>
            <a:r>
              <a:t> </a:t>
            </a:r>
            <a:r>
              <a:rPr err="1"/>
              <a:t>determinano</a:t>
            </a:r>
            <a:r>
              <a:t> </a:t>
            </a:r>
            <a:r>
              <a:rPr err="1"/>
              <a:t>i</a:t>
            </a:r>
            <a:r>
              <a:t> </a:t>
            </a:r>
            <a:r>
              <a:rPr err="1"/>
              <a:t>vari</a:t>
            </a:r>
            <a:r>
              <a:t> </a:t>
            </a:r>
            <a:r>
              <a:rPr err="1"/>
              <a:t>colori</a:t>
            </a:r>
            <a:r>
              <a:t> in </a:t>
            </a:r>
            <a:r>
              <a:rPr err="1"/>
              <a:t>una</a:t>
            </a:r>
            <a:r>
              <a:t> </a:t>
            </a:r>
            <a:r>
              <a:rPr err="1"/>
              <a:t>ampia</a:t>
            </a:r>
            <a:r>
              <a:t> gamma di </a:t>
            </a:r>
            <a:r>
              <a:rPr err="1"/>
              <a:t>sfumature</a:t>
            </a:r>
            <a:r>
              <a:t>.</a:t>
            </a:r>
          </a:p>
        </p:txBody>
      </p:sp>
      <p:grpSp>
        <p:nvGrpSpPr>
          <p:cNvPr id="154" name="Gruppo"/>
          <p:cNvGrpSpPr/>
          <p:nvPr/>
        </p:nvGrpSpPr>
        <p:grpSpPr>
          <a:xfrm>
            <a:off x="8685940" y="6319354"/>
            <a:ext cx="12054547" cy="4607312"/>
            <a:chOff x="0" y="0"/>
            <a:chExt cx="12054546" cy="4607311"/>
          </a:xfrm>
        </p:grpSpPr>
        <p:pic>
          <p:nvPicPr>
            <p:cNvPr id="149" name="LED dei monitor.jpg" descr="LED dei monitor.jpg"/>
            <p:cNvPicPr>
              <a:picLocks noChangeAspect="1"/>
            </p:cNvPicPr>
            <p:nvPr/>
          </p:nvPicPr>
          <p:blipFill>
            <a:blip r:embed="rId2">
              <a:extLst/>
            </a:blip>
            <a:stretch>
              <a:fillRect/>
            </a:stretch>
          </p:blipFill>
          <p:spPr>
            <a:xfrm>
              <a:off x="0" y="251211"/>
              <a:ext cx="7315200" cy="4356101"/>
            </a:xfrm>
            <a:prstGeom prst="rect">
              <a:avLst/>
            </a:prstGeom>
            <a:ln w="12700" cap="flat">
              <a:noFill/>
              <a:miter lim="400000"/>
            </a:ln>
            <a:effectLst/>
          </p:spPr>
        </p:pic>
        <p:sp>
          <p:nvSpPr>
            <p:cNvPr id="150" name="Cerchio"/>
            <p:cNvSpPr/>
            <p:nvPr/>
          </p:nvSpPr>
          <p:spPr>
            <a:xfrm>
              <a:off x="6291593" y="0"/>
              <a:ext cx="1270001" cy="1270000"/>
            </a:xfrm>
            <a:prstGeom prst="ellipse">
              <a:avLst/>
            </a:prstGeom>
            <a:noFill/>
            <a:ln w="38100" cap="flat">
              <a:solidFill>
                <a:srgbClr val="000000"/>
              </a:solidFill>
              <a:prstDash val="solid"/>
              <a:miter lim="400000"/>
            </a:ln>
            <a:effectLst/>
          </p:spPr>
          <p:txBody>
            <a:bodyPr wrap="square" lIns="71437" tIns="71437" rIns="71437" bIns="71437" numCol="1" anchor="ctr">
              <a:noAutofit/>
            </a:bodyPr>
            <a:lstStyle/>
            <a:p>
              <a:pPr algn="ctr">
                <a:spcBef>
                  <a:spcPts val="0"/>
                </a:spcBef>
                <a:defRPr sz="5000">
                  <a:solidFill>
                    <a:srgbClr val="FFFFFF"/>
                  </a:solidFill>
                  <a:latin typeface="+mn-lt"/>
                  <a:ea typeface="+mn-ea"/>
                  <a:cs typeface="+mn-cs"/>
                  <a:sym typeface="Helvetica Neue Light"/>
                </a:defRPr>
              </a:pPr>
              <a:endParaRPr/>
            </a:p>
          </p:txBody>
        </p:sp>
        <p:sp>
          <p:nvSpPr>
            <p:cNvPr id="151" name="Linea"/>
            <p:cNvSpPr/>
            <p:nvPr/>
          </p:nvSpPr>
          <p:spPr>
            <a:xfrm>
              <a:off x="7375325" y="694266"/>
              <a:ext cx="1593828" cy="1"/>
            </a:xfrm>
            <a:prstGeom prst="line">
              <a:avLst/>
            </a:prstGeom>
            <a:noFill/>
            <a:ln w="38100" cap="flat">
              <a:solidFill>
                <a:srgbClr val="000000"/>
              </a:solidFill>
              <a:prstDash val="solid"/>
              <a:miter lim="400000"/>
              <a:headEnd type="triangle" w="med" len="med"/>
            </a:ln>
            <a:effectLst/>
          </p:spPr>
          <p:txBody>
            <a:bodyPr wrap="square" lIns="71437" tIns="71437" rIns="71437" bIns="71437" numCol="1" anchor="ctr">
              <a:noAutofit/>
            </a:bodyPr>
            <a:lstStyle/>
            <a:p>
              <a:pPr algn="ctr">
                <a:spcBef>
                  <a:spcPts val="0"/>
                </a:spcBef>
                <a:defRPr sz="5000">
                  <a:solidFill>
                    <a:srgbClr val="000000"/>
                  </a:solidFill>
                  <a:latin typeface="+mn-lt"/>
                  <a:ea typeface="+mn-ea"/>
                  <a:cs typeface="+mn-cs"/>
                  <a:sym typeface="Helvetica Neue Light"/>
                </a:defRPr>
              </a:pPr>
              <a:endParaRPr/>
            </a:p>
          </p:txBody>
        </p:sp>
        <p:pic>
          <p:nvPicPr>
            <p:cNvPr id="152" name="LED dei monitor_1.jpg" descr="LED dei monitor_1.jpg"/>
            <p:cNvPicPr>
              <a:picLocks noChangeAspect="1"/>
            </p:cNvPicPr>
            <p:nvPr/>
          </p:nvPicPr>
          <p:blipFill>
            <a:blip r:embed="rId3">
              <a:extLst/>
            </a:blip>
            <a:stretch>
              <a:fillRect/>
            </a:stretch>
          </p:blipFill>
          <p:spPr>
            <a:xfrm>
              <a:off x="9147812" y="332316"/>
              <a:ext cx="723901" cy="723901"/>
            </a:xfrm>
            <a:prstGeom prst="rect">
              <a:avLst/>
            </a:prstGeom>
            <a:ln w="12700" cap="flat">
              <a:noFill/>
              <a:miter lim="400000"/>
            </a:ln>
            <a:effectLst/>
          </p:spPr>
        </p:pic>
        <p:sp>
          <p:nvSpPr>
            <p:cNvPr id="153" name="Led o cristallo liquido del monitor"/>
            <p:cNvSpPr txBox="1"/>
            <p:nvPr/>
          </p:nvSpPr>
          <p:spPr>
            <a:xfrm>
              <a:off x="8121229" y="1142851"/>
              <a:ext cx="3933318" cy="4405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2000"/>
              </a:lvl1pPr>
            </a:lstStyle>
            <a:p>
              <a:r>
                <a:t>Led o cristallo liquido del monitor</a:t>
              </a:r>
            </a:p>
          </p:txBody>
        </p:sp>
      </p:grpSp>
      <p:sp>
        <p:nvSpPr>
          <p:cNvPr id="155" name="I pixel e i monitor"/>
          <p:cNvSpPr txBox="1"/>
          <p:nvPr/>
        </p:nvSpPr>
        <p:spPr>
          <a:xfrm>
            <a:off x="9440354" y="507999"/>
            <a:ext cx="5503292"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I pixel e i monitor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I pixel e i monitor"/>
          <p:cNvSpPr txBox="1"/>
          <p:nvPr/>
        </p:nvSpPr>
        <p:spPr>
          <a:xfrm>
            <a:off x="9440354" y="507999"/>
            <a:ext cx="5503292"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I pixel e i monitor</a:t>
            </a:r>
          </a:p>
        </p:txBody>
      </p:sp>
      <p:grpSp>
        <p:nvGrpSpPr>
          <p:cNvPr id="2" name="Gruppo 1">
            <a:extLst>
              <a:ext uri="{FF2B5EF4-FFF2-40B4-BE49-F238E27FC236}">
                <a16:creationId xmlns:a16="http://schemas.microsoft.com/office/drawing/2014/main" id="{51DB2D19-98A8-FD4B-952D-CF77014AF5AB}"/>
              </a:ext>
            </a:extLst>
          </p:cNvPr>
          <p:cNvGrpSpPr/>
          <p:nvPr/>
        </p:nvGrpSpPr>
        <p:grpSpPr>
          <a:xfrm>
            <a:off x="312000" y="2000053"/>
            <a:ext cx="23760000" cy="9870831"/>
            <a:chOff x="177800" y="2000053"/>
            <a:chExt cx="23760000" cy="9870831"/>
          </a:xfrm>
        </p:grpSpPr>
        <p:sp>
          <p:nvSpPr>
            <p:cNvPr id="158" name="Per rappresentare il colore nero i vari sub-pixel devono avere un livello di luminosità estremamente debole ma cosa molto importante, il livello di luminosità di ogni ognuno di essi deve essere identico agli altri"/>
            <p:cNvSpPr txBox="1"/>
            <p:nvPr/>
          </p:nvSpPr>
          <p:spPr>
            <a:xfrm>
              <a:off x="177800" y="2000053"/>
              <a:ext cx="23760000" cy="12222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rPr dirty="0"/>
                <a:t>Per </a:t>
              </a:r>
              <a:r>
                <a:rPr dirty="0" err="1"/>
                <a:t>rappresentare</a:t>
              </a:r>
              <a:r>
                <a:rPr dirty="0"/>
                <a:t> </a:t>
              </a:r>
              <a:r>
                <a:rPr dirty="0" err="1"/>
                <a:t>il</a:t>
              </a:r>
              <a:r>
                <a:rPr dirty="0"/>
                <a:t> </a:t>
              </a:r>
              <a:r>
                <a:rPr dirty="0" err="1"/>
                <a:t>colore</a:t>
              </a:r>
              <a:r>
                <a:rPr dirty="0"/>
                <a:t> </a:t>
              </a:r>
              <a:r>
                <a:rPr dirty="0" err="1"/>
                <a:t>nero</a:t>
              </a:r>
              <a:r>
                <a:rPr dirty="0"/>
                <a:t> </a:t>
              </a:r>
              <a:r>
                <a:rPr dirty="0" err="1"/>
                <a:t>i</a:t>
              </a:r>
              <a:r>
                <a:rPr dirty="0"/>
                <a:t> </a:t>
              </a:r>
              <a:r>
                <a:rPr dirty="0" err="1"/>
                <a:t>vari</a:t>
              </a:r>
              <a:r>
                <a:rPr dirty="0"/>
                <a:t> sub-pixel </a:t>
              </a:r>
              <a:r>
                <a:rPr dirty="0" err="1"/>
                <a:t>devono</a:t>
              </a:r>
              <a:r>
                <a:rPr dirty="0"/>
                <a:t> </a:t>
              </a:r>
              <a:r>
                <a:rPr dirty="0" err="1"/>
                <a:t>avere</a:t>
              </a:r>
              <a:r>
                <a:rPr dirty="0"/>
                <a:t> un </a:t>
              </a:r>
              <a:r>
                <a:rPr dirty="0" err="1"/>
                <a:t>livello</a:t>
              </a:r>
              <a:r>
                <a:rPr dirty="0"/>
                <a:t> di </a:t>
              </a:r>
              <a:r>
                <a:rPr dirty="0" err="1"/>
                <a:t>luminosità</a:t>
              </a:r>
              <a:r>
                <a:rPr dirty="0"/>
                <a:t> </a:t>
              </a:r>
              <a:r>
                <a:rPr dirty="0" err="1"/>
                <a:t>estremamente</a:t>
              </a:r>
              <a:r>
                <a:rPr dirty="0"/>
                <a:t> </a:t>
              </a:r>
              <a:r>
                <a:rPr dirty="0" err="1"/>
                <a:t>debole</a:t>
              </a:r>
              <a:r>
                <a:rPr dirty="0"/>
                <a:t> ma </a:t>
              </a:r>
              <a:r>
                <a:rPr dirty="0" err="1"/>
                <a:t>cosa</a:t>
              </a:r>
              <a:r>
                <a:rPr dirty="0"/>
                <a:t> molto </a:t>
              </a:r>
              <a:r>
                <a:rPr dirty="0" err="1"/>
                <a:t>importante</a:t>
              </a:r>
              <a:r>
                <a:rPr dirty="0"/>
                <a:t>, </a:t>
              </a:r>
              <a:r>
                <a:rPr dirty="0" err="1"/>
                <a:t>il</a:t>
              </a:r>
              <a:r>
                <a:rPr dirty="0"/>
                <a:t> </a:t>
              </a:r>
              <a:r>
                <a:rPr dirty="0" err="1"/>
                <a:t>livello</a:t>
              </a:r>
              <a:r>
                <a:rPr dirty="0"/>
                <a:t> di </a:t>
              </a:r>
              <a:r>
                <a:rPr dirty="0" err="1"/>
                <a:t>luminosità</a:t>
              </a:r>
              <a:r>
                <a:rPr dirty="0"/>
                <a:t> di </a:t>
              </a:r>
              <a:r>
                <a:rPr dirty="0" err="1"/>
                <a:t>ogni</a:t>
              </a:r>
              <a:r>
                <a:rPr dirty="0"/>
                <a:t> </a:t>
              </a:r>
              <a:r>
                <a:rPr dirty="0" err="1"/>
                <a:t>ognuno</a:t>
              </a:r>
              <a:r>
                <a:rPr dirty="0"/>
                <a:t> di </a:t>
              </a:r>
              <a:r>
                <a:rPr dirty="0" err="1"/>
                <a:t>essi</a:t>
              </a:r>
              <a:r>
                <a:rPr dirty="0"/>
                <a:t> </a:t>
              </a:r>
              <a:r>
                <a:rPr dirty="0" err="1"/>
                <a:t>deve</a:t>
              </a:r>
              <a:r>
                <a:rPr dirty="0"/>
                <a:t> </a:t>
              </a:r>
              <a:r>
                <a:rPr dirty="0" err="1"/>
                <a:t>essere</a:t>
              </a:r>
              <a:r>
                <a:rPr dirty="0"/>
                <a:t> </a:t>
              </a:r>
              <a:r>
                <a:rPr dirty="0" err="1"/>
                <a:t>identico</a:t>
              </a:r>
              <a:r>
                <a:rPr dirty="0"/>
                <a:t> </a:t>
              </a:r>
              <a:r>
                <a:rPr dirty="0" err="1"/>
                <a:t>agli</a:t>
              </a:r>
              <a:r>
                <a:rPr dirty="0"/>
                <a:t> </a:t>
              </a:r>
              <a:r>
                <a:rPr dirty="0" err="1"/>
                <a:t>altri</a:t>
              </a:r>
              <a:endParaRPr dirty="0"/>
            </a:p>
          </p:txBody>
        </p:sp>
        <p:sp>
          <p:nvSpPr>
            <p:cNvPr id="159" name="La rappresentazione del colore bianco avverrà quando tutti e tre i sub-pixel avranno il massimo livello di luminosità e  tale livello sarà, come nel caso del colore nero, identico."/>
            <p:cNvSpPr txBox="1"/>
            <p:nvPr/>
          </p:nvSpPr>
          <p:spPr>
            <a:xfrm>
              <a:off x="177800" y="3919479"/>
              <a:ext cx="23760000" cy="12222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t>La rappresentazione del colore bianco avverrà quando tutti e tre i sub-pixel avranno il massimo livello di luminosità e  tale livello sarà, come nel caso del colore nero, identico. </a:t>
              </a:r>
            </a:p>
          </p:txBody>
        </p:sp>
        <p:pic>
          <p:nvPicPr>
            <p:cNvPr id="160" name="pixels.gif" descr="pixels.gif"/>
            <p:cNvPicPr>
              <a:picLocks noChangeAspect="1"/>
            </p:cNvPicPr>
            <p:nvPr/>
          </p:nvPicPr>
          <p:blipFill>
            <a:blip r:embed="rId2">
              <a:extLst/>
            </a:blip>
            <a:stretch>
              <a:fillRect/>
            </a:stretch>
          </p:blipFill>
          <p:spPr>
            <a:xfrm>
              <a:off x="8037907" y="5838905"/>
              <a:ext cx="8308186" cy="4112553"/>
            </a:xfrm>
            <a:prstGeom prst="rect">
              <a:avLst/>
            </a:prstGeom>
            <a:ln w="12700">
              <a:miter lim="400000"/>
            </a:ln>
          </p:spPr>
        </p:pic>
        <p:sp>
          <p:nvSpPr>
            <p:cNvPr id="161" name="Nel caso in cui uno o due sub-pixel abbiano un livello di luminosità anche solo leggermente superiore od inferiore agli altri allora non saremmo più in grado di ottenere un bianco neutro quindi questo potrà essere o caldo o freddo"/>
            <p:cNvSpPr txBox="1"/>
            <p:nvPr/>
          </p:nvSpPr>
          <p:spPr>
            <a:xfrm>
              <a:off x="177800" y="10648610"/>
              <a:ext cx="23760000" cy="122227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lgn="just"/>
            </a:lstStyle>
            <a:p>
              <a:r>
                <a:t>Nel caso in cui uno o due sub-pixel abbiano un livello di luminosità anche solo leggermente superiore od inferiore agli altri allora non saremmo più in grado di ottenere un bianco neutro quindi questo potrà essere o caldo o freddo</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I pixel e i monitor"/>
          <p:cNvSpPr txBox="1"/>
          <p:nvPr/>
        </p:nvSpPr>
        <p:spPr>
          <a:xfrm>
            <a:off x="9440354" y="507999"/>
            <a:ext cx="5503292" cy="101051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spcBef>
                <a:spcPts val="0"/>
              </a:spcBef>
              <a:defRPr sz="5800">
                <a:solidFill>
                  <a:srgbClr val="000000"/>
                </a:solidFill>
                <a:latin typeface="+mn-lt"/>
                <a:ea typeface="+mn-ea"/>
                <a:cs typeface="+mn-cs"/>
                <a:sym typeface="Helvetica Neue Light"/>
              </a:defRPr>
            </a:lvl1pPr>
          </a:lstStyle>
          <a:p>
            <a:r>
              <a:t>I pixel e i monitor</a:t>
            </a:r>
          </a:p>
        </p:txBody>
      </p:sp>
      <p:pic>
        <p:nvPicPr>
          <p:cNvPr id="164" name="Schermata 2017-10-08 alle 18.28.00.png" descr="Schermata 2017-10-08 alle 18.28.00.png">
            <a:hlinkClick r:id="rId2" action="ppaction://hlinksldjump"/>
          </p:cNvPr>
          <p:cNvPicPr>
            <a:picLocks noChangeAspect="1"/>
          </p:cNvPicPr>
          <p:nvPr/>
        </p:nvPicPr>
        <p:blipFill>
          <a:blip r:embed="rId3">
            <a:extLst/>
          </a:blip>
          <a:stretch>
            <a:fillRect/>
          </a:stretch>
        </p:blipFill>
        <p:spPr>
          <a:xfrm>
            <a:off x="8207467" y="4489450"/>
            <a:ext cx="7984504" cy="5334000"/>
          </a:xfrm>
          <a:prstGeom prst="rect">
            <a:avLst/>
          </a:prstGeom>
          <a:ln w="12700">
            <a:miter lim="400000"/>
          </a:ln>
        </p:spPr>
      </p:pic>
      <p:pic>
        <p:nvPicPr>
          <p:cNvPr id="165" name="Schermata 2017-10-08 alle 18.27.12.png" descr="Schermata 2017-10-08 alle 18.27.12.png">
            <a:hlinkClick r:id="rId4" action="ppaction://hlinksldjump"/>
          </p:cNvPr>
          <p:cNvPicPr>
            <a:picLocks noChangeAspect="1"/>
          </p:cNvPicPr>
          <p:nvPr/>
        </p:nvPicPr>
        <p:blipFill>
          <a:blip r:embed="rId5">
            <a:extLst/>
          </a:blip>
          <a:stretch>
            <a:fillRect/>
          </a:stretch>
        </p:blipFill>
        <p:spPr>
          <a:xfrm>
            <a:off x="99842" y="4489450"/>
            <a:ext cx="7995479" cy="5334000"/>
          </a:xfrm>
          <a:prstGeom prst="rect">
            <a:avLst/>
          </a:prstGeom>
          <a:ln w="12700">
            <a:miter lim="400000"/>
          </a:ln>
        </p:spPr>
      </p:pic>
      <p:pic>
        <p:nvPicPr>
          <p:cNvPr id="166" name="Schermata 2017-10-08 alle 18.34.57.png" descr="Schermata 2017-10-08 alle 18.34.57.png">
            <a:hlinkClick r:id="rId6" action="ppaction://hlinksldjump"/>
          </p:cNvPr>
          <p:cNvPicPr>
            <a:picLocks noChangeAspect="1"/>
          </p:cNvPicPr>
          <p:nvPr/>
        </p:nvPicPr>
        <p:blipFill>
          <a:blip r:embed="rId7">
            <a:extLst/>
          </a:blip>
          <a:stretch>
            <a:fillRect/>
          </a:stretch>
        </p:blipFill>
        <p:spPr>
          <a:xfrm>
            <a:off x="16306866" y="4489450"/>
            <a:ext cx="7989980" cy="5334000"/>
          </a:xfrm>
          <a:prstGeom prst="rect">
            <a:avLst/>
          </a:prstGeom>
          <a:ln w="12700">
            <a:miter lim="400000"/>
          </a:ln>
        </p:spPr>
      </p:pic>
      <p:sp>
        <p:nvSpPr>
          <p:cNvPr id="167" name="Monitor troppo freddo"/>
          <p:cNvSpPr txBox="1"/>
          <p:nvPr/>
        </p:nvSpPr>
        <p:spPr>
          <a:xfrm>
            <a:off x="1943715" y="3538709"/>
            <a:ext cx="4669512" cy="67617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r>
              <a:t>Monitor troppo freddo</a:t>
            </a:r>
          </a:p>
        </p:txBody>
      </p:sp>
      <p:sp>
        <p:nvSpPr>
          <p:cNvPr id="168" name="Monitor Calibrato"/>
          <p:cNvSpPr txBox="1"/>
          <p:nvPr/>
        </p:nvSpPr>
        <p:spPr>
          <a:xfrm>
            <a:off x="10774829" y="3538709"/>
            <a:ext cx="3711678" cy="67617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r>
              <a:t>Monitor Calibrato</a:t>
            </a:r>
          </a:p>
        </p:txBody>
      </p:sp>
      <p:sp>
        <p:nvSpPr>
          <p:cNvPr id="169" name="Monitor troppo caldo"/>
          <p:cNvSpPr txBox="1"/>
          <p:nvPr/>
        </p:nvSpPr>
        <p:spPr>
          <a:xfrm>
            <a:off x="18648109" y="3538709"/>
            <a:ext cx="4466058" cy="67617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r>
              <a:t>Monitor troppo caldo</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Schermata 2017-10-08 alle 18.52.41.png" descr="Schermata 2017-10-08 alle 18.52.41.png">
            <a:hlinkClick r:id="rId2" action="ppaction://hlinksldjump"/>
          </p:cNvPr>
          <p:cNvPicPr>
            <a:picLocks noChangeAspect="1"/>
          </p:cNvPicPr>
          <p:nvPr/>
        </p:nvPicPr>
        <p:blipFill>
          <a:blip r:embed="rId3">
            <a:extLst/>
          </a:blip>
          <a:stretch>
            <a:fillRect/>
          </a:stretch>
        </p:blipFill>
        <p:spPr>
          <a:xfrm>
            <a:off x="3594579" y="1143000"/>
            <a:ext cx="17194842" cy="1143000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 name="Schermata 2017-10-08 alle 18.55.30.png" descr="Schermata 2017-10-08 alle 18.55.30.png">
            <a:hlinkClick r:id="rId2" action="ppaction://hlinksldjump"/>
          </p:cNvPr>
          <p:cNvPicPr>
            <a:picLocks noChangeAspect="1"/>
          </p:cNvPicPr>
          <p:nvPr/>
        </p:nvPicPr>
        <p:blipFill>
          <a:blip r:embed="rId3">
            <a:extLst/>
          </a:blip>
          <a:stretch>
            <a:fillRect/>
          </a:stretch>
        </p:blipFill>
        <p:spPr>
          <a:xfrm>
            <a:off x="3611193" y="1143000"/>
            <a:ext cx="17161614" cy="1143000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odernPortfolio">
  <a:themeElements>
    <a:clrScheme name="ModernPortfolio">
      <a:dk1>
        <a:srgbClr val="19191E">
          <a:alpha val="81299"/>
        </a:srgbClr>
      </a:dk1>
      <a:lt1>
        <a:srgbClr val="FFFFFF"/>
      </a:lt1>
      <a:dk2>
        <a:srgbClr val="5C5C5C"/>
      </a:dk2>
      <a:lt2>
        <a:srgbClr val="CBCBCB"/>
      </a:lt2>
      <a:accent1>
        <a:srgbClr val="557E8A"/>
      </a:accent1>
      <a:accent2>
        <a:srgbClr val="88885A"/>
      </a:accent2>
      <a:accent3>
        <a:srgbClr val="B29E85"/>
      </a:accent3>
      <a:accent4>
        <a:srgbClr val="BB7B52"/>
      </a:accent4>
      <a:accent5>
        <a:srgbClr val="CF7F66"/>
      </a:accent5>
      <a:accent6>
        <a:srgbClr val="62647B"/>
      </a:accent6>
      <a:hlink>
        <a:srgbClr val="0000FF"/>
      </a:hlink>
      <a:folHlink>
        <a:srgbClr val="FF00FF"/>
      </a:folHlink>
    </a:clrScheme>
    <a:fontScheme name="ModernPortfolio">
      <a:majorFont>
        <a:latin typeface="Helvetica Neue Light"/>
        <a:ea typeface="Helvetica Neue Light"/>
        <a:cs typeface="Helvetica Neue Light"/>
      </a:majorFont>
      <a:minorFont>
        <a:latin typeface="Helvetica Neue Light"/>
        <a:ea typeface="Helvetica Neue Light"/>
        <a:cs typeface="Helvetica Neue Light"/>
      </a:minorFont>
    </a:fontScheme>
    <a:fmtScheme name="ModernPortfol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atOff val="12166"/>
            <a:lumOff val="-13042"/>
          </a:schemeClr>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ABABAB"/>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l" defTabSz="821531" rtl="0" fontAlgn="auto" latinLnBrk="0" hangingPunct="0">
          <a:lnSpc>
            <a:spcPct val="100000"/>
          </a:lnSpc>
          <a:spcBef>
            <a:spcPts val="4200"/>
          </a:spcBef>
          <a:spcAft>
            <a:spcPts val="0"/>
          </a:spcAft>
          <a:buClrTx/>
          <a:buSzTx/>
          <a:buFontTx/>
          <a:buNone/>
          <a:tabLst/>
          <a:defRPr kumimoji="0"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ModernPortfolio">
  <a:themeElements>
    <a:clrScheme name="ModernPortfolio">
      <a:dk1>
        <a:srgbClr val="000000"/>
      </a:dk1>
      <a:lt1>
        <a:srgbClr val="FFFFFF"/>
      </a:lt1>
      <a:dk2>
        <a:srgbClr val="5C5C5C"/>
      </a:dk2>
      <a:lt2>
        <a:srgbClr val="CBCBCB"/>
      </a:lt2>
      <a:accent1>
        <a:srgbClr val="557E8A"/>
      </a:accent1>
      <a:accent2>
        <a:srgbClr val="88885A"/>
      </a:accent2>
      <a:accent3>
        <a:srgbClr val="B29E85"/>
      </a:accent3>
      <a:accent4>
        <a:srgbClr val="BB7B52"/>
      </a:accent4>
      <a:accent5>
        <a:srgbClr val="CF7F66"/>
      </a:accent5>
      <a:accent6>
        <a:srgbClr val="62647B"/>
      </a:accent6>
      <a:hlink>
        <a:srgbClr val="0000FF"/>
      </a:hlink>
      <a:folHlink>
        <a:srgbClr val="FF00FF"/>
      </a:folHlink>
    </a:clrScheme>
    <a:fontScheme name="ModernPortfolio">
      <a:majorFont>
        <a:latin typeface="Helvetica Neue Light"/>
        <a:ea typeface="Helvetica Neue Light"/>
        <a:cs typeface="Helvetica Neue Light"/>
      </a:majorFont>
      <a:minorFont>
        <a:latin typeface="Helvetica Neue Light"/>
        <a:ea typeface="Helvetica Neue Light"/>
        <a:cs typeface="Helvetica Neue Light"/>
      </a:minorFont>
    </a:fontScheme>
    <a:fmtScheme name="ModernPortfol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atOff val="12166"/>
            <a:lumOff val="-13042"/>
          </a:schemeClr>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ABABAB"/>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l" defTabSz="821531" rtl="0" fontAlgn="auto" latinLnBrk="0" hangingPunct="0">
          <a:lnSpc>
            <a:spcPct val="100000"/>
          </a:lnSpc>
          <a:spcBef>
            <a:spcPts val="4200"/>
          </a:spcBef>
          <a:spcAft>
            <a:spcPts val="0"/>
          </a:spcAft>
          <a:buClrTx/>
          <a:buSzTx/>
          <a:buFontTx/>
          <a:buNone/>
          <a:tabLst/>
          <a:defRPr kumimoji="0" sz="3600" b="0" i="0" u="none" strike="noStrike" cap="none" spc="0" normalizeH="0" baseline="0">
            <a:ln>
              <a:noFill/>
            </a:ln>
            <a:solidFill>
              <a:srgbClr val="19191E">
                <a:alpha val="81299"/>
              </a:srgbClr>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410</TotalTime>
  <Words>2977</Words>
  <Application>Microsoft Macintosh PowerPoint</Application>
  <PresentationFormat>Personalizzato</PresentationFormat>
  <Paragraphs>113</Paragraphs>
  <Slides>32</Slides>
  <Notes>1</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32</vt:i4>
      </vt:variant>
    </vt:vector>
  </HeadingPairs>
  <TitlesOfParts>
    <vt:vector size="38" baseType="lpstr">
      <vt:lpstr>Apple Color Emoji</vt:lpstr>
      <vt:lpstr>Helvetica</vt:lpstr>
      <vt:lpstr>Helvetica Neue</vt:lpstr>
      <vt:lpstr>Helvetica Neue Light</vt:lpstr>
      <vt:lpstr>Helvetica Neue Medium</vt:lpstr>
      <vt:lpstr>ModernPortfolio</vt:lpstr>
      <vt:lpstr>LA  STAMPA DIGITALE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STAMPA DIGITALE</dc:title>
  <cp:lastModifiedBy>Federico D'Angelo</cp:lastModifiedBy>
  <cp:revision>31</cp:revision>
  <dcterms:modified xsi:type="dcterms:W3CDTF">2019-01-25T15:26:44Z</dcterms:modified>
</cp:coreProperties>
</file>